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08" r:id="rId2"/>
    <p:sldId id="309" r:id="rId3"/>
    <p:sldId id="310" r:id="rId4"/>
    <p:sldId id="311" r:id="rId5"/>
    <p:sldId id="312" r:id="rId6"/>
    <p:sldId id="313" r:id="rId7"/>
    <p:sldId id="314" r:id="rId8"/>
    <p:sldId id="315" r:id="rId9"/>
    <p:sldId id="316" r:id="rId10"/>
    <p:sldId id="317" r:id="rId11"/>
    <p:sldId id="318" r:id="rId12"/>
    <p:sldId id="319" r:id="rId13"/>
    <p:sldId id="339" r:id="rId14"/>
    <p:sldId id="321" r:id="rId15"/>
    <p:sldId id="320" r:id="rId16"/>
    <p:sldId id="322" r:id="rId17"/>
    <p:sldId id="323" r:id="rId18"/>
    <p:sldId id="340" r:id="rId19"/>
    <p:sldId id="324" r:id="rId20"/>
    <p:sldId id="341" r:id="rId21"/>
    <p:sldId id="326" r:id="rId22"/>
    <p:sldId id="327" r:id="rId23"/>
    <p:sldId id="342" r:id="rId24"/>
    <p:sldId id="328" r:id="rId25"/>
    <p:sldId id="343" r:id="rId26"/>
    <p:sldId id="329" r:id="rId27"/>
    <p:sldId id="330" r:id="rId28"/>
    <p:sldId id="344" r:id="rId29"/>
    <p:sldId id="331" r:id="rId30"/>
    <p:sldId id="332" r:id="rId31"/>
    <p:sldId id="333" r:id="rId32"/>
    <p:sldId id="334" r:id="rId33"/>
    <p:sldId id="335" r:id="rId34"/>
    <p:sldId id="345" r:id="rId35"/>
    <p:sldId id="336" r:id="rId36"/>
    <p:sldId id="337" r:id="rId37"/>
    <p:sldId id="338" r:id="rId38"/>
    <p:sldId id="346" r:id="rId39"/>
    <p:sldId id="347" r:id="rId40"/>
    <p:sldId id="348" r:id="rId41"/>
    <p:sldId id="349" r:id="rId42"/>
    <p:sldId id="350" r:id="rId43"/>
    <p:sldId id="351" r:id="rId44"/>
    <p:sldId id="352" r:id="rId45"/>
    <p:sldId id="378" r:id="rId46"/>
    <p:sldId id="387" r:id="rId47"/>
    <p:sldId id="388" r:id="rId48"/>
    <p:sldId id="439" r:id="rId49"/>
    <p:sldId id="437" r:id="rId50"/>
    <p:sldId id="373" r:id="rId51"/>
    <p:sldId id="440" r:id="rId52"/>
    <p:sldId id="441" r:id="rId53"/>
    <p:sldId id="406" r:id="rId54"/>
    <p:sldId id="407" r:id="rId55"/>
    <p:sldId id="408" r:id="rId56"/>
    <p:sldId id="442" r:id="rId5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autoAdjust="0"/>
    <p:restoredTop sz="95226" autoAdjust="0"/>
  </p:normalViewPr>
  <p:slideViewPr>
    <p:cSldViewPr snapToGrid="0">
      <p:cViewPr varScale="1">
        <p:scale>
          <a:sx n="82" d="100"/>
          <a:sy n="82" d="100"/>
        </p:scale>
        <p:origin x="922" y="77"/>
      </p:cViewPr>
      <p:guideLst/>
    </p:cSldViewPr>
  </p:slideViewPr>
  <p:notesTextViewPr>
    <p:cViewPr>
      <p:scale>
        <a:sx n="1" d="1"/>
        <a:sy n="1" d="1"/>
      </p:scale>
      <p:origin x="0" y="0"/>
    </p:cViewPr>
  </p:notesTextViewPr>
  <p:sorterViewPr>
    <p:cViewPr>
      <p:scale>
        <a:sx n="100" d="100"/>
        <a:sy n="100" d="100"/>
      </p:scale>
      <p:origin x="0" y="-1739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B87AC-322F-4E59-90B6-8AAE69818579}" type="datetimeFigureOut">
              <a:rPr lang="sv-SE" smtClean="0"/>
              <a:t>2022-05-31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3E741-F982-406B-891C-6BBF48D3749A}" type="slidenum">
              <a:rPr lang="sv-SE" smtClean="0"/>
              <a:t>‹#›</a:t>
            </a:fld>
            <a:endParaRPr lang="sv-SE"/>
          </a:p>
        </p:txBody>
      </p:sp>
    </p:spTree>
    <p:extLst>
      <p:ext uri="{BB962C8B-B14F-4D97-AF65-F5344CB8AC3E}">
        <p14:creationId xmlns:p14="http://schemas.microsoft.com/office/powerpoint/2010/main" val="1234434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a:t>
            </a:fld>
            <a:endParaRPr lang="sv-SE"/>
          </a:p>
        </p:txBody>
      </p:sp>
    </p:spTree>
    <p:extLst>
      <p:ext uri="{BB962C8B-B14F-4D97-AF65-F5344CB8AC3E}">
        <p14:creationId xmlns:p14="http://schemas.microsoft.com/office/powerpoint/2010/main" val="246005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11</a:t>
            </a:fld>
            <a:endParaRPr lang="sv-SE"/>
          </a:p>
        </p:txBody>
      </p:sp>
    </p:spTree>
    <p:extLst>
      <p:ext uri="{BB962C8B-B14F-4D97-AF65-F5344CB8AC3E}">
        <p14:creationId xmlns:p14="http://schemas.microsoft.com/office/powerpoint/2010/main" val="3265754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12</a:t>
            </a:fld>
            <a:endParaRPr lang="sv-SE"/>
          </a:p>
        </p:txBody>
      </p:sp>
    </p:spTree>
    <p:extLst>
      <p:ext uri="{BB962C8B-B14F-4D97-AF65-F5344CB8AC3E}">
        <p14:creationId xmlns:p14="http://schemas.microsoft.com/office/powerpoint/2010/main" val="321638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13</a:t>
            </a:fld>
            <a:endParaRPr lang="sv-SE"/>
          </a:p>
        </p:txBody>
      </p:sp>
    </p:spTree>
    <p:extLst>
      <p:ext uri="{BB962C8B-B14F-4D97-AF65-F5344CB8AC3E}">
        <p14:creationId xmlns:p14="http://schemas.microsoft.com/office/powerpoint/2010/main" val="4136382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14</a:t>
            </a:fld>
            <a:endParaRPr lang="sv-SE"/>
          </a:p>
        </p:txBody>
      </p:sp>
    </p:spTree>
    <p:extLst>
      <p:ext uri="{BB962C8B-B14F-4D97-AF65-F5344CB8AC3E}">
        <p14:creationId xmlns:p14="http://schemas.microsoft.com/office/powerpoint/2010/main" val="1795757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15</a:t>
            </a:fld>
            <a:endParaRPr lang="sv-SE"/>
          </a:p>
        </p:txBody>
      </p:sp>
    </p:spTree>
    <p:extLst>
      <p:ext uri="{BB962C8B-B14F-4D97-AF65-F5344CB8AC3E}">
        <p14:creationId xmlns:p14="http://schemas.microsoft.com/office/powerpoint/2010/main" val="3258431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16</a:t>
            </a:fld>
            <a:endParaRPr lang="sv-SE"/>
          </a:p>
        </p:txBody>
      </p:sp>
    </p:spTree>
    <p:extLst>
      <p:ext uri="{BB962C8B-B14F-4D97-AF65-F5344CB8AC3E}">
        <p14:creationId xmlns:p14="http://schemas.microsoft.com/office/powerpoint/2010/main" val="1095560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17</a:t>
            </a:fld>
            <a:endParaRPr lang="sv-SE"/>
          </a:p>
        </p:txBody>
      </p:sp>
    </p:spTree>
    <p:extLst>
      <p:ext uri="{BB962C8B-B14F-4D97-AF65-F5344CB8AC3E}">
        <p14:creationId xmlns:p14="http://schemas.microsoft.com/office/powerpoint/2010/main" val="3866231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18</a:t>
            </a:fld>
            <a:endParaRPr lang="sv-SE"/>
          </a:p>
        </p:txBody>
      </p:sp>
    </p:spTree>
    <p:extLst>
      <p:ext uri="{BB962C8B-B14F-4D97-AF65-F5344CB8AC3E}">
        <p14:creationId xmlns:p14="http://schemas.microsoft.com/office/powerpoint/2010/main" val="1554073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19</a:t>
            </a:fld>
            <a:endParaRPr lang="sv-SE"/>
          </a:p>
        </p:txBody>
      </p:sp>
    </p:spTree>
    <p:extLst>
      <p:ext uri="{BB962C8B-B14F-4D97-AF65-F5344CB8AC3E}">
        <p14:creationId xmlns:p14="http://schemas.microsoft.com/office/powerpoint/2010/main" val="4215352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20</a:t>
            </a:fld>
            <a:endParaRPr lang="sv-SE"/>
          </a:p>
        </p:txBody>
      </p:sp>
    </p:spTree>
    <p:extLst>
      <p:ext uri="{BB962C8B-B14F-4D97-AF65-F5344CB8AC3E}">
        <p14:creationId xmlns:p14="http://schemas.microsoft.com/office/powerpoint/2010/main" val="402322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3</a:t>
            </a:fld>
            <a:endParaRPr lang="sv-SE"/>
          </a:p>
        </p:txBody>
      </p:sp>
    </p:spTree>
    <p:extLst>
      <p:ext uri="{BB962C8B-B14F-4D97-AF65-F5344CB8AC3E}">
        <p14:creationId xmlns:p14="http://schemas.microsoft.com/office/powerpoint/2010/main" val="2795824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21</a:t>
            </a:fld>
            <a:endParaRPr lang="sv-SE"/>
          </a:p>
        </p:txBody>
      </p:sp>
    </p:spTree>
    <p:extLst>
      <p:ext uri="{BB962C8B-B14F-4D97-AF65-F5344CB8AC3E}">
        <p14:creationId xmlns:p14="http://schemas.microsoft.com/office/powerpoint/2010/main" val="3623324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22</a:t>
            </a:fld>
            <a:endParaRPr lang="sv-SE"/>
          </a:p>
        </p:txBody>
      </p:sp>
    </p:spTree>
    <p:extLst>
      <p:ext uri="{BB962C8B-B14F-4D97-AF65-F5344CB8AC3E}">
        <p14:creationId xmlns:p14="http://schemas.microsoft.com/office/powerpoint/2010/main" val="4291938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23</a:t>
            </a:fld>
            <a:endParaRPr lang="sv-SE"/>
          </a:p>
        </p:txBody>
      </p:sp>
    </p:spTree>
    <p:extLst>
      <p:ext uri="{BB962C8B-B14F-4D97-AF65-F5344CB8AC3E}">
        <p14:creationId xmlns:p14="http://schemas.microsoft.com/office/powerpoint/2010/main" val="3520795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24</a:t>
            </a:fld>
            <a:endParaRPr lang="sv-SE"/>
          </a:p>
        </p:txBody>
      </p:sp>
    </p:spTree>
    <p:extLst>
      <p:ext uri="{BB962C8B-B14F-4D97-AF65-F5344CB8AC3E}">
        <p14:creationId xmlns:p14="http://schemas.microsoft.com/office/powerpoint/2010/main" val="2626404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25</a:t>
            </a:fld>
            <a:endParaRPr lang="sv-SE"/>
          </a:p>
        </p:txBody>
      </p:sp>
    </p:spTree>
    <p:extLst>
      <p:ext uri="{BB962C8B-B14F-4D97-AF65-F5344CB8AC3E}">
        <p14:creationId xmlns:p14="http://schemas.microsoft.com/office/powerpoint/2010/main" val="1000994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26</a:t>
            </a:fld>
            <a:endParaRPr lang="sv-SE"/>
          </a:p>
        </p:txBody>
      </p:sp>
    </p:spTree>
    <p:extLst>
      <p:ext uri="{BB962C8B-B14F-4D97-AF65-F5344CB8AC3E}">
        <p14:creationId xmlns:p14="http://schemas.microsoft.com/office/powerpoint/2010/main" val="622021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27</a:t>
            </a:fld>
            <a:endParaRPr lang="sv-SE"/>
          </a:p>
        </p:txBody>
      </p:sp>
    </p:spTree>
    <p:extLst>
      <p:ext uri="{BB962C8B-B14F-4D97-AF65-F5344CB8AC3E}">
        <p14:creationId xmlns:p14="http://schemas.microsoft.com/office/powerpoint/2010/main" val="449607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28</a:t>
            </a:fld>
            <a:endParaRPr lang="sv-SE"/>
          </a:p>
        </p:txBody>
      </p:sp>
    </p:spTree>
    <p:extLst>
      <p:ext uri="{BB962C8B-B14F-4D97-AF65-F5344CB8AC3E}">
        <p14:creationId xmlns:p14="http://schemas.microsoft.com/office/powerpoint/2010/main" val="1069297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29</a:t>
            </a:fld>
            <a:endParaRPr lang="sv-SE"/>
          </a:p>
        </p:txBody>
      </p:sp>
    </p:spTree>
    <p:extLst>
      <p:ext uri="{BB962C8B-B14F-4D97-AF65-F5344CB8AC3E}">
        <p14:creationId xmlns:p14="http://schemas.microsoft.com/office/powerpoint/2010/main" val="3962343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30</a:t>
            </a:fld>
            <a:endParaRPr lang="sv-SE"/>
          </a:p>
        </p:txBody>
      </p:sp>
    </p:spTree>
    <p:extLst>
      <p:ext uri="{BB962C8B-B14F-4D97-AF65-F5344CB8AC3E}">
        <p14:creationId xmlns:p14="http://schemas.microsoft.com/office/powerpoint/2010/main" val="2677119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4</a:t>
            </a:fld>
            <a:endParaRPr lang="sv-SE"/>
          </a:p>
        </p:txBody>
      </p:sp>
    </p:spTree>
    <p:extLst>
      <p:ext uri="{BB962C8B-B14F-4D97-AF65-F5344CB8AC3E}">
        <p14:creationId xmlns:p14="http://schemas.microsoft.com/office/powerpoint/2010/main" val="2502836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31</a:t>
            </a:fld>
            <a:endParaRPr lang="sv-SE"/>
          </a:p>
        </p:txBody>
      </p:sp>
    </p:spTree>
    <p:extLst>
      <p:ext uri="{BB962C8B-B14F-4D97-AF65-F5344CB8AC3E}">
        <p14:creationId xmlns:p14="http://schemas.microsoft.com/office/powerpoint/2010/main" val="1402433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32</a:t>
            </a:fld>
            <a:endParaRPr lang="sv-SE"/>
          </a:p>
        </p:txBody>
      </p:sp>
    </p:spTree>
    <p:extLst>
      <p:ext uri="{BB962C8B-B14F-4D97-AF65-F5344CB8AC3E}">
        <p14:creationId xmlns:p14="http://schemas.microsoft.com/office/powerpoint/2010/main" val="3300751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33</a:t>
            </a:fld>
            <a:endParaRPr lang="sv-SE"/>
          </a:p>
        </p:txBody>
      </p:sp>
    </p:spTree>
    <p:extLst>
      <p:ext uri="{BB962C8B-B14F-4D97-AF65-F5344CB8AC3E}">
        <p14:creationId xmlns:p14="http://schemas.microsoft.com/office/powerpoint/2010/main" val="1612588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34</a:t>
            </a:fld>
            <a:endParaRPr lang="sv-SE"/>
          </a:p>
        </p:txBody>
      </p:sp>
    </p:spTree>
    <p:extLst>
      <p:ext uri="{BB962C8B-B14F-4D97-AF65-F5344CB8AC3E}">
        <p14:creationId xmlns:p14="http://schemas.microsoft.com/office/powerpoint/2010/main" val="217672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35</a:t>
            </a:fld>
            <a:endParaRPr lang="sv-SE"/>
          </a:p>
        </p:txBody>
      </p:sp>
    </p:spTree>
    <p:extLst>
      <p:ext uri="{BB962C8B-B14F-4D97-AF65-F5344CB8AC3E}">
        <p14:creationId xmlns:p14="http://schemas.microsoft.com/office/powerpoint/2010/main" val="1771273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36</a:t>
            </a:fld>
            <a:endParaRPr lang="sv-SE"/>
          </a:p>
        </p:txBody>
      </p:sp>
    </p:spTree>
    <p:extLst>
      <p:ext uri="{BB962C8B-B14F-4D97-AF65-F5344CB8AC3E}">
        <p14:creationId xmlns:p14="http://schemas.microsoft.com/office/powerpoint/2010/main" val="195140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37</a:t>
            </a:fld>
            <a:endParaRPr lang="sv-SE"/>
          </a:p>
        </p:txBody>
      </p:sp>
    </p:spTree>
    <p:extLst>
      <p:ext uri="{BB962C8B-B14F-4D97-AF65-F5344CB8AC3E}">
        <p14:creationId xmlns:p14="http://schemas.microsoft.com/office/powerpoint/2010/main" val="700194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38</a:t>
            </a:fld>
            <a:endParaRPr lang="sv-SE"/>
          </a:p>
        </p:txBody>
      </p:sp>
    </p:spTree>
    <p:extLst>
      <p:ext uri="{BB962C8B-B14F-4D97-AF65-F5344CB8AC3E}">
        <p14:creationId xmlns:p14="http://schemas.microsoft.com/office/powerpoint/2010/main" val="541860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39</a:t>
            </a:fld>
            <a:endParaRPr lang="sv-SE"/>
          </a:p>
        </p:txBody>
      </p:sp>
    </p:spTree>
    <p:extLst>
      <p:ext uri="{BB962C8B-B14F-4D97-AF65-F5344CB8AC3E}">
        <p14:creationId xmlns:p14="http://schemas.microsoft.com/office/powerpoint/2010/main" val="13017346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40</a:t>
            </a:fld>
            <a:endParaRPr lang="sv-SE"/>
          </a:p>
        </p:txBody>
      </p:sp>
    </p:spTree>
    <p:extLst>
      <p:ext uri="{BB962C8B-B14F-4D97-AF65-F5344CB8AC3E}">
        <p14:creationId xmlns:p14="http://schemas.microsoft.com/office/powerpoint/2010/main" val="303297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5</a:t>
            </a:fld>
            <a:endParaRPr lang="sv-SE"/>
          </a:p>
        </p:txBody>
      </p:sp>
    </p:spTree>
    <p:extLst>
      <p:ext uri="{BB962C8B-B14F-4D97-AF65-F5344CB8AC3E}">
        <p14:creationId xmlns:p14="http://schemas.microsoft.com/office/powerpoint/2010/main" val="1940817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41</a:t>
            </a:fld>
            <a:endParaRPr lang="sv-SE"/>
          </a:p>
        </p:txBody>
      </p:sp>
    </p:spTree>
    <p:extLst>
      <p:ext uri="{BB962C8B-B14F-4D97-AF65-F5344CB8AC3E}">
        <p14:creationId xmlns:p14="http://schemas.microsoft.com/office/powerpoint/2010/main" val="790084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42</a:t>
            </a:fld>
            <a:endParaRPr lang="sv-SE"/>
          </a:p>
        </p:txBody>
      </p:sp>
    </p:spTree>
    <p:extLst>
      <p:ext uri="{BB962C8B-B14F-4D97-AF65-F5344CB8AC3E}">
        <p14:creationId xmlns:p14="http://schemas.microsoft.com/office/powerpoint/2010/main" val="3675266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43</a:t>
            </a:fld>
            <a:endParaRPr lang="sv-SE"/>
          </a:p>
        </p:txBody>
      </p:sp>
    </p:spTree>
    <p:extLst>
      <p:ext uri="{BB962C8B-B14F-4D97-AF65-F5344CB8AC3E}">
        <p14:creationId xmlns:p14="http://schemas.microsoft.com/office/powerpoint/2010/main" val="2375872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44</a:t>
            </a:fld>
            <a:endParaRPr lang="sv-SE"/>
          </a:p>
        </p:txBody>
      </p:sp>
    </p:spTree>
    <p:extLst>
      <p:ext uri="{BB962C8B-B14F-4D97-AF65-F5344CB8AC3E}">
        <p14:creationId xmlns:p14="http://schemas.microsoft.com/office/powerpoint/2010/main" val="2139892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50</a:t>
            </a:fld>
            <a:endParaRPr lang="sv-SE"/>
          </a:p>
        </p:txBody>
      </p:sp>
    </p:spTree>
    <p:extLst>
      <p:ext uri="{BB962C8B-B14F-4D97-AF65-F5344CB8AC3E}">
        <p14:creationId xmlns:p14="http://schemas.microsoft.com/office/powerpoint/2010/main" val="140503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6</a:t>
            </a:fld>
            <a:endParaRPr lang="sv-SE"/>
          </a:p>
        </p:txBody>
      </p:sp>
    </p:spTree>
    <p:extLst>
      <p:ext uri="{BB962C8B-B14F-4D97-AF65-F5344CB8AC3E}">
        <p14:creationId xmlns:p14="http://schemas.microsoft.com/office/powerpoint/2010/main" val="342102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7</a:t>
            </a:fld>
            <a:endParaRPr lang="sv-SE"/>
          </a:p>
        </p:txBody>
      </p:sp>
    </p:spTree>
    <p:extLst>
      <p:ext uri="{BB962C8B-B14F-4D97-AF65-F5344CB8AC3E}">
        <p14:creationId xmlns:p14="http://schemas.microsoft.com/office/powerpoint/2010/main" val="2693863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8</a:t>
            </a:fld>
            <a:endParaRPr lang="sv-SE"/>
          </a:p>
        </p:txBody>
      </p:sp>
    </p:spTree>
    <p:extLst>
      <p:ext uri="{BB962C8B-B14F-4D97-AF65-F5344CB8AC3E}">
        <p14:creationId xmlns:p14="http://schemas.microsoft.com/office/powerpoint/2010/main" val="1543903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9</a:t>
            </a:fld>
            <a:endParaRPr lang="sv-SE"/>
          </a:p>
        </p:txBody>
      </p:sp>
    </p:spTree>
    <p:extLst>
      <p:ext uri="{BB962C8B-B14F-4D97-AF65-F5344CB8AC3E}">
        <p14:creationId xmlns:p14="http://schemas.microsoft.com/office/powerpoint/2010/main" val="3652533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843E741-F982-406B-891C-6BBF48D3749A}" type="slidenum">
              <a:rPr lang="sv-SE" smtClean="0"/>
              <a:t>10</a:t>
            </a:fld>
            <a:endParaRPr lang="sv-SE"/>
          </a:p>
        </p:txBody>
      </p:sp>
    </p:spTree>
    <p:extLst>
      <p:ext uri="{BB962C8B-B14F-4D97-AF65-F5344CB8AC3E}">
        <p14:creationId xmlns:p14="http://schemas.microsoft.com/office/powerpoint/2010/main" val="37022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48691137-4575-44A8-BD3A-E329C57F6BFA}" type="datetime1">
              <a:rPr lang="sv-SE" smtClean="0"/>
              <a:t>2022-05-31</a:t>
            </a:fld>
            <a:endParaRPr lang="sv-SE"/>
          </a:p>
        </p:txBody>
      </p:sp>
      <p:sp>
        <p:nvSpPr>
          <p:cNvPr id="5" name="Platshållare för sidfot 4"/>
          <p:cNvSpPr>
            <a:spLocks noGrp="1"/>
          </p:cNvSpPr>
          <p:nvPr>
            <p:ph type="ftr" sz="quarter" idx="11"/>
          </p:nvPr>
        </p:nvSpPr>
        <p:spPr/>
        <p:txBody>
          <a:bodyPr/>
          <a:lstStyle/>
          <a:p>
            <a:r>
              <a:rPr lang="sv-SE"/>
              <a:t>Ver 2.0 2022-05-31</a:t>
            </a:r>
          </a:p>
        </p:txBody>
      </p:sp>
      <p:sp>
        <p:nvSpPr>
          <p:cNvPr id="6" name="Platshållare för bildnummer 5"/>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303482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096C27A-6D33-425F-BB19-28446A82C43B}" type="datetime1">
              <a:rPr lang="sv-SE" smtClean="0"/>
              <a:t>2022-05-31</a:t>
            </a:fld>
            <a:endParaRPr lang="sv-SE"/>
          </a:p>
        </p:txBody>
      </p:sp>
      <p:sp>
        <p:nvSpPr>
          <p:cNvPr id="5" name="Platshållare för sidfot 4"/>
          <p:cNvSpPr>
            <a:spLocks noGrp="1"/>
          </p:cNvSpPr>
          <p:nvPr>
            <p:ph type="ftr" sz="quarter" idx="11"/>
          </p:nvPr>
        </p:nvSpPr>
        <p:spPr/>
        <p:txBody>
          <a:bodyPr/>
          <a:lstStyle/>
          <a:p>
            <a:r>
              <a:rPr lang="sv-SE"/>
              <a:t>Ver 2.0 2022-05-31</a:t>
            </a:r>
          </a:p>
        </p:txBody>
      </p:sp>
      <p:sp>
        <p:nvSpPr>
          <p:cNvPr id="6" name="Platshållare för bildnummer 5"/>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176200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A85B124-3B6D-47D6-90D0-1AF8D5E6406A}" type="datetime1">
              <a:rPr lang="sv-SE" smtClean="0"/>
              <a:t>2022-05-31</a:t>
            </a:fld>
            <a:endParaRPr lang="sv-SE"/>
          </a:p>
        </p:txBody>
      </p:sp>
      <p:sp>
        <p:nvSpPr>
          <p:cNvPr id="5" name="Platshållare för sidfot 4"/>
          <p:cNvSpPr>
            <a:spLocks noGrp="1"/>
          </p:cNvSpPr>
          <p:nvPr>
            <p:ph type="ftr" sz="quarter" idx="11"/>
          </p:nvPr>
        </p:nvSpPr>
        <p:spPr/>
        <p:txBody>
          <a:bodyPr/>
          <a:lstStyle/>
          <a:p>
            <a:r>
              <a:rPr lang="sv-SE"/>
              <a:t>Ver 2.0 2022-05-31</a:t>
            </a:r>
          </a:p>
        </p:txBody>
      </p:sp>
      <p:sp>
        <p:nvSpPr>
          <p:cNvPr id="6" name="Platshållare för bildnummer 5"/>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178269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27D2954-7334-42AE-A168-909F113A5CA5}" type="datetime1">
              <a:rPr lang="sv-SE" smtClean="0"/>
              <a:t>2022-05-31</a:t>
            </a:fld>
            <a:endParaRPr lang="sv-SE"/>
          </a:p>
        </p:txBody>
      </p:sp>
      <p:sp>
        <p:nvSpPr>
          <p:cNvPr id="5" name="Platshållare för sidfot 4"/>
          <p:cNvSpPr>
            <a:spLocks noGrp="1"/>
          </p:cNvSpPr>
          <p:nvPr>
            <p:ph type="ftr" sz="quarter" idx="11"/>
          </p:nvPr>
        </p:nvSpPr>
        <p:spPr/>
        <p:txBody>
          <a:bodyPr/>
          <a:lstStyle/>
          <a:p>
            <a:r>
              <a:rPr lang="sv-SE"/>
              <a:t>Ver 2.0 2022-05-31</a:t>
            </a:r>
          </a:p>
        </p:txBody>
      </p:sp>
      <p:sp>
        <p:nvSpPr>
          <p:cNvPr id="6" name="Platshållare för bildnummer 5"/>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159888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9DD6F877-697A-4E3A-B6EE-403DCD3C1C54}" type="datetime1">
              <a:rPr lang="sv-SE" smtClean="0"/>
              <a:t>2022-05-31</a:t>
            </a:fld>
            <a:endParaRPr lang="sv-SE"/>
          </a:p>
        </p:txBody>
      </p:sp>
      <p:sp>
        <p:nvSpPr>
          <p:cNvPr id="5" name="Platshållare för sidfot 4"/>
          <p:cNvSpPr>
            <a:spLocks noGrp="1"/>
          </p:cNvSpPr>
          <p:nvPr>
            <p:ph type="ftr" sz="quarter" idx="11"/>
          </p:nvPr>
        </p:nvSpPr>
        <p:spPr/>
        <p:txBody>
          <a:bodyPr/>
          <a:lstStyle/>
          <a:p>
            <a:r>
              <a:rPr lang="sv-SE"/>
              <a:t>Ver 2.0 2022-05-31</a:t>
            </a:r>
          </a:p>
        </p:txBody>
      </p:sp>
      <p:sp>
        <p:nvSpPr>
          <p:cNvPr id="6" name="Platshållare för bildnummer 5"/>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363297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DF9B6F8-00F4-4E8F-8D37-3988AE674B1D}" type="datetime1">
              <a:rPr lang="sv-SE" smtClean="0"/>
              <a:t>2022-05-31</a:t>
            </a:fld>
            <a:endParaRPr lang="sv-SE"/>
          </a:p>
        </p:txBody>
      </p:sp>
      <p:sp>
        <p:nvSpPr>
          <p:cNvPr id="6" name="Platshållare för sidfot 5"/>
          <p:cNvSpPr>
            <a:spLocks noGrp="1"/>
          </p:cNvSpPr>
          <p:nvPr>
            <p:ph type="ftr" sz="quarter" idx="11"/>
          </p:nvPr>
        </p:nvSpPr>
        <p:spPr/>
        <p:txBody>
          <a:bodyPr/>
          <a:lstStyle/>
          <a:p>
            <a:r>
              <a:rPr lang="sv-SE"/>
              <a:t>Ver 2.0 2022-05-31</a:t>
            </a:r>
          </a:p>
        </p:txBody>
      </p:sp>
      <p:sp>
        <p:nvSpPr>
          <p:cNvPr id="7" name="Platshållare för bildnummer 6"/>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224721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24C4D44F-1AD1-4E0D-B376-3068D739B162}" type="datetime1">
              <a:rPr lang="sv-SE" smtClean="0"/>
              <a:t>2022-05-31</a:t>
            </a:fld>
            <a:endParaRPr lang="sv-SE"/>
          </a:p>
        </p:txBody>
      </p:sp>
      <p:sp>
        <p:nvSpPr>
          <p:cNvPr id="8" name="Platshållare för sidfot 7"/>
          <p:cNvSpPr>
            <a:spLocks noGrp="1"/>
          </p:cNvSpPr>
          <p:nvPr>
            <p:ph type="ftr" sz="quarter" idx="11"/>
          </p:nvPr>
        </p:nvSpPr>
        <p:spPr/>
        <p:txBody>
          <a:bodyPr/>
          <a:lstStyle/>
          <a:p>
            <a:r>
              <a:rPr lang="sv-SE"/>
              <a:t>Ver 2.0 2022-05-31</a:t>
            </a:r>
          </a:p>
        </p:txBody>
      </p:sp>
      <p:sp>
        <p:nvSpPr>
          <p:cNvPr id="9" name="Platshållare för bildnummer 8"/>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2817372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8F2743BB-823F-40F0-B1D0-701E14536579}" type="datetime1">
              <a:rPr lang="sv-SE" smtClean="0"/>
              <a:t>2022-05-31</a:t>
            </a:fld>
            <a:endParaRPr lang="sv-SE"/>
          </a:p>
        </p:txBody>
      </p:sp>
      <p:sp>
        <p:nvSpPr>
          <p:cNvPr id="4" name="Platshållare för sidfot 3"/>
          <p:cNvSpPr>
            <a:spLocks noGrp="1"/>
          </p:cNvSpPr>
          <p:nvPr>
            <p:ph type="ftr" sz="quarter" idx="11"/>
          </p:nvPr>
        </p:nvSpPr>
        <p:spPr/>
        <p:txBody>
          <a:bodyPr/>
          <a:lstStyle/>
          <a:p>
            <a:r>
              <a:rPr lang="sv-SE"/>
              <a:t>Ver 2.0 2022-05-31</a:t>
            </a:r>
          </a:p>
        </p:txBody>
      </p:sp>
      <p:sp>
        <p:nvSpPr>
          <p:cNvPr id="5" name="Platshållare för bildnummer 4"/>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278577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79A4280-D89D-44CC-A79E-5CFD85AA0487}" type="datetime1">
              <a:rPr lang="sv-SE" smtClean="0"/>
              <a:t>2022-05-31</a:t>
            </a:fld>
            <a:endParaRPr lang="sv-SE"/>
          </a:p>
        </p:txBody>
      </p:sp>
      <p:sp>
        <p:nvSpPr>
          <p:cNvPr id="3" name="Platshållare för sidfot 2"/>
          <p:cNvSpPr>
            <a:spLocks noGrp="1"/>
          </p:cNvSpPr>
          <p:nvPr>
            <p:ph type="ftr" sz="quarter" idx="11"/>
          </p:nvPr>
        </p:nvSpPr>
        <p:spPr/>
        <p:txBody>
          <a:bodyPr/>
          <a:lstStyle/>
          <a:p>
            <a:r>
              <a:rPr lang="sv-SE"/>
              <a:t>Ver 2.0 2022-05-31</a:t>
            </a:r>
          </a:p>
        </p:txBody>
      </p:sp>
      <p:sp>
        <p:nvSpPr>
          <p:cNvPr id="4" name="Platshållare för bildnummer 3"/>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74516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EBE9463-0964-4A67-B0C3-43DBBE25CF34}" type="datetime1">
              <a:rPr lang="sv-SE" smtClean="0"/>
              <a:t>2022-05-31</a:t>
            </a:fld>
            <a:endParaRPr lang="sv-SE"/>
          </a:p>
        </p:txBody>
      </p:sp>
      <p:sp>
        <p:nvSpPr>
          <p:cNvPr id="6" name="Platshållare för sidfot 5"/>
          <p:cNvSpPr>
            <a:spLocks noGrp="1"/>
          </p:cNvSpPr>
          <p:nvPr>
            <p:ph type="ftr" sz="quarter" idx="11"/>
          </p:nvPr>
        </p:nvSpPr>
        <p:spPr/>
        <p:txBody>
          <a:bodyPr/>
          <a:lstStyle/>
          <a:p>
            <a:r>
              <a:rPr lang="sv-SE"/>
              <a:t>Ver 2.0 2022-05-31</a:t>
            </a:r>
          </a:p>
        </p:txBody>
      </p:sp>
      <p:sp>
        <p:nvSpPr>
          <p:cNvPr id="7" name="Platshållare för bildnummer 6"/>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355460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E99D430-6D7F-4447-8A45-CC2E0DBD1F4D}" type="datetime1">
              <a:rPr lang="sv-SE" smtClean="0"/>
              <a:t>2022-05-31</a:t>
            </a:fld>
            <a:endParaRPr lang="sv-SE"/>
          </a:p>
        </p:txBody>
      </p:sp>
      <p:sp>
        <p:nvSpPr>
          <p:cNvPr id="6" name="Platshållare för sidfot 5"/>
          <p:cNvSpPr>
            <a:spLocks noGrp="1"/>
          </p:cNvSpPr>
          <p:nvPr>
            <p:ph type="ftr" sz="quarter" idx="11"/>
          </p:nvPr>
        </p:nvSpPr>
        <p:spPr/>
        <p:txBody>
          <a:bodyPr/>
          <a:lstStyle/>
          <a:p>
            <a:r>
              <a:rPr lang="sv-SE"/>
              <a:t>Ver 2.0 2022-05-31</a:t>
            </a:r>
          </a:p>
        </p:txBody>
      </p:sp>
      <p:sp>
        <p:nvSpPr>
          <p:cNvPr id="7" name="Platshållare för bildnummer 6"/>
          <p:cNvSpPr>
            <a:spLocks noGrp="1"/>
          </p:cNvSpPr>
          <p:nvPr>
            <p:ph type="sldNum" sz="quarter" idx="12"/>
          </p:nvPr>
        </p:nvSpPr>
        <p:spPr/>
        <p:txBody>
          <a:bodyPr/>
          <a:lstStyle/>
          <a:p>
            <a:fld id="{E7FA91FE-B9D7-476F-85F7-FE60398346AC}" type="slidenum">
              <a:rPr lang="sv-SE" smtClean="0"/>
              <a:t>‹#›</a:t>
            </a:fld>
            <a:endParaRPr lang="sv-SE"/>
          </a:p>
        </p:txBody>
      </p:sp>
    </p:spTree>
    <p:extLst>
      <p:ext uri="{BB962C8B-B14F-4D97-AF65-F5344CB8AC3E}">
        <p14:creationId xmlns:p14="http://schemas.microsoft.com/office/powerpoint/2010/main" val="276279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1ACF1-B906-419A-B7E9-12FF0A0015E9}" type="datetime1">
              <a:rPr lang="sv-SE" smtClean="0"/>
              <a:t>2022-05-31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Ver 2.0 2022-05-31</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A91FE-B9D7-476F-85F7-FE60398346AC}" type="slidenum">
              <a:rPr lang="sv-SE" smtClean="0"/>
              <a:t>‹#›</a:t>
            </a:fld>
            <a:endParaRPr lang="sv-SE"/>
          </a:p>
        </p:txBody>
      </p:sp>
    </p:spTree>
    <p:extLst>
      <p:ext uri="{BB962C8B-B14F-4D97-AF65-F5344CB8AC3E}">
        <p14:creationId xmlns:p14="http://schemas.microsoft.com/office/powerpoint/2010/main" val="3054451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slide" Target="slide5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slide" Target="slide5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slide" Target="slide48.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slide" Target="slide37.xml"/><Relationship Id="rId4" Type="http://schemas.openxmlformats.org/officeDocument/2006/relationships/slide" Target="slide5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slide" Target="slide3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slide" Target="slide3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slide" Target="slide3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slide" Target="slide3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1.jpeg"/><Relationship Id="rId7" Type="http://schemas.openxmlformats.org/officeDocument/2006/relationships/slide" Target="slide35.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0.xml"/><Relationship Id="rId4" Type="http://schemas.openxmlformats.org/officeDocument/2006/relationships/slide" Target="sl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slide" Target="slid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08" y="0"/>
            <a:ext cx="12245008" cy="6858000"/>
          </a:xfrm>
          <a:prstGeom prst="rect">
            <a:avLst/>
          </a:prstGeom>
        </p:spPr>
      </p:pic>
      <p:sp>
        <p:nvSpPr>
          <p:cNvPr id="2" name="Rubrik 1"/>
          <p:cNvSpPr>
            <a:spLocks noGrp="1"/>
          </p:cNvSpPr>
          <p:nvPr>
            <p:ph type="title"/>
          </p:nvPr>
        </p:nvSpPr>
        <p:spPr>
          <a:xfrm>
            <a:off x="838200" y="365125"/>
            <a:ext cx="10515600" cy="2120623"/>
          </a:xfrm>
          <a:noFill/>
        </p:spPr>
        <p:txBody>
          <a:bodyPr>
            <a:noAutofit/>
          </a:bodyPr>
          <a:lstStyle/>
          <a:p>
            <a:pPr marL="226695">
              <a:lnSpc>
                <a:spcPct val="107000"/>
              </a:lnSpc>
              <a:spcAft>
                <a:spcPts val="800"/>
              </a:spcAft>
            </a:pPr>
            <a:r>
              <a:rPr lang="sv-SE" sz="6000" dirty="0">
                <a:solidFill>
                  <a:schemeClr val="bg2"/>
                </a:solidFill>
                <a:latin typeface="Segoe UI Black" panose="020B0A02040204020203" pitchFamily="34" charset="0"/>
                <a:ea typeface="Segoe UI Black" panose="020B0A02040204020203" pitchFamily="34" charset="0"/>
              </a:rPr>
              <a:t>Utbildningsmaterial Jaktprovsregler - 2</a:t>
            </a:r>
          </a:p>
        </p:txBody>
      </p:sp>
      <p:sp>
        <p:nvSpPr>
          <p:cNvPr id="3" name="Platshållare för innehåll 2">
            <a:extLst>
              <a:ext uri="{FF2B5EF4-FFF2-40B4-BE49-F238E27FC236}">
                <a16:creationId xmlns:a16="http://schemas.microsoft.com/office/drawing/2014/main" id="{56858936-7F56-488B-B3E1-D5EC4872D965}"/>
              </a:ext>
            </a:extLst>
          </p:cNvPr>
          <p:cNvSpPr>
            <a:spLocks noGrp="1"/>
          </p:cNvSpPr>
          <p:nvPr>
            <p:ph idx="1"/>
          </p:nvPr>
        </p:nvSpPr>
        <p:spPr>
          <a:xfrm>
            <a:off x="523783" y="3704253"/>
            <a:ext cx="10515600" cy="2546737"/>
          </a:xfrm>
          <a:solidFill>
            <a:schemeClr val="bg1">
              <a:lumMod val="95000"/>
            </a:schemeClr>
          </a:solidFill>
        </p:spPr>
        <p:txBody>
          <a:bodyPr>
            <a:normAutofit fontScale="70000" lnSpcReduction="20000"/>
          </a:bodyPr>
          <a:lstStyle/>
          <a:p>
            <a:pPr marL="0" indent="0">
              <a:buNone/>
            </a:pPr>
            <a:r>
              <a:rPr lang="sv-SE" sz="4000" b="1" dirty="0">
                <a:solidFill>
                  <a:srgbClr val="C00000"/>
                </a:solidFill>
              </a:rPr>
              <a:t>Med förtydliganden från regelträff i Upplands Väsby 2022-05-19</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4600" b="1" dirty="0">
                <a:effectLst/>
                <a:latin typeface="Calibri" panose="020F0502020204030204" pitchFamily="34" charset="0"/>
                <a:ea typeface="Calibri" panose="020F0502020204030204" pitchFamily="34" charset="0"/>
                <a:cs typeface="Times New Roman" panose="02020603050405020304" pitchFamily="18" charset="0"/>
              </a:rPr>
              <a:t>JAKTPROVSREGLER FÖR LÖSHUND ÄLG</a:t>
            </a:r>
          </a:p>
          <a:p>
            <a:pPr marL="514350" indent="-514350">
              <a:buAutoNum type="arabicPeriod"/>
            </a:pPr>
            <a:r>
              <a:rPr lang="sv-SE" sz="4300" b="1" dirty="0">
                <a:effectLst/>
                <a:latin typeface="Calibri" panose="020F0502020204030204" pitchFamily="34" charset="0"/>
                <a:ea typeface="Calibri" panose="020F0502020204030204" pitchFamily="34" charset="0"/>
                <a:cs typeface="Times New Roman" panose="02020603050405020304" pitchFamily="18" charset="0"/>
              </a:rPr>
              <a:t>INLEDANDE FÖRUTSÄTTNINGAR</a:t>
            </a:r>
          </a:p>
          <a:p>
            <a:pPr marL="514350" indent="-514350">
              <a:buAutoNum type="arabicPeriod"/>
            </a:pPr>
            <a:r>
              <a:rPr lang="sv-SE" sz="4300" b="1" dirty="0">
                <a:effectLst/>
                <a:latin typeface="Calibri" panose="020F0502020204030204" pitchFamily="34" charset="0"/>
                <a:ea typeface="Calibri" panose="020F0502020204030204" pitchFamily="34" charset="0"/>
                <a:cs typeface="Times New Roman" panose="02020603050405020304" pitchFamily="18" charset="0"/>
              </a:rPr>
              <a:t>PROVTIDENS LÄNGD OCH VAD SOM INGÅR</a:t>
            </a:r>
          </a:p>
          <a:p>
            <a:pPr marL="514350" indent="-514350">
              <a:buAutoNum type="arabicPeriod"/>
            </a:pPr>
            <a:r>
              <a:rPr lang="sv-SE" sz="4300" b="1" dirty="0">
                <a:effectLst/>
                <a:latin typeface="Calibri" panose="020F0502020204030204" pitchFamily="34" charset="0"/>
                <a:ea typeface="Calibri" panose="020F0502020204030204" pitchFamily="34" charset="0"/>
                <a:cs typeface="Times New Roman" panose="02020603050405020304" pitchFamily="18" charset="0"/>
              </a:rPr>
              <a:t>BEDÖMNINGSKALA OCH MOMENTEN MED DERAS RESPEKTIVE KOEFFICIENTER</a:t>
            </a:r>
            <a:endParaRPr lang="sv-SE" sz="4300" b="1" dirty="0"/>
          </a:p>
        </p:txBody>
      </p:sp>
      <p:sp>
        <p:nvSpPr>
          <p:cNvPr id="6" name="textruta 5">
            <a:extLst>
              <a:ext uri="{FF2B5EF4-FFF2-40B4-BE49-F238E27FC236}">
                <a16:creationId xmlns:a16="http://schemas.microsoft.com/office/drawing/2014/main" id="{C1638404-CF4F-433A-BC65-F828E82C2F11}"/>
              </a:ext>
            </a:extLst>
          </p:cNvPr>
          <p:cNvSpPr txBox="1"/>
          <p:nvPr/>
        </p:nvSpPr>
        <p:spPr>
          <a:xfrm>
            <a:off x="9843116" y="6308209"/>
            <a:ext cx="2221637" cy="369332"/>
          </a:xfrm>
          <a:prstGeom prst="rect">
            <a:avLst/>
          </a:prstGeom>
          <a:noFill/>
        </p:spPr>
        <p:txBody>
          <a:bodyPr wrap="square">
            <a:spAutoFit/>
          </a:bodyPr>
          <a:lstStyle/>
          <a:p>
            <a:r>
              <a:rPr lang="sv-SE" b="1" dirty="0">
                <a:solidFill>
                  <a:schemeClr val="bg1"/>
                </a:solidFill>
              </a:rPr>
              <a:t>2022-05-31 </a:t>
            </a:r>
            <a:r>
              <a:rPr lang="sv-SE" b="1" dirty="0" err="1">
                <a:solidFill>
                  <a:schemeClr val="bg1"/>
                </a:solidFill>
              </a:rPr>
              <a:t>ver</a:t>
            </a:r>
            <a:r>
              <a:rPr lang="sv-SE" b="1" dirty="0">
                <a:solidFill>
                  <a:schemeClr val="bg1"/>
                </a:solidFill>
              </a:rPr>
              <a:t> 2.0</a:t>
            </a:r>
          </a:p>
        </p:txBody>
      </p:sp>
      <p:sp>
        <p:nvSpPr>
          <p:cNvPr id="5" name="Platshållare för sidfot 4">
            <a:extLst>
              <a:ext uri="{FF2B5EF4-FFF2-40B4-BE49-F238E27FC236}">
                <a16:creationId xmlns:a16="http://schemas.microsoft.com/office/drawing/2014/main" id="{ECCFBF0A-9F3A-4E3C-A77A-C3955FF88AB1}"/>
              </a:ext>
            </a:extLst>
          </p:cNvPr>
          <p:cNvSpPr>
            <a:spLocks noGrp="1"/>
          </p:cNvSpPr>
          <p:nvPr>
            <p:ph type="ftr" sz="quarter" idx="11"/>
          </p:nvPr>
        </p:nvSpPr>
        <p:spPr/>
        <p:txBody>
          <a:bodyPr/>
          <a:lstStyle/>
          <a:p>
            <a:r>
              <a:rPr lang="sv-SE"/>
              <a:t>Ver 2.0 2022-05-31</a:t>
            </a:r>
            <a:endParaRPr lang="sv-SE" dirty="0"/>
          </a:p>
        </p:txBody>
      </p:sp>
    </p:spTree>
    <p:extLst>
      <p:ext uri="{BB962C8B-B14F-4D97-AF65-F5344CB8AC3E}">
        <p14:creationId xmlns:p14="http://schemas.microsoft.com/office/powerpoint/2010/main" val="79351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185530" y="209205"/>
            <a:ext cx="11873948"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 INLEDANDE FÖRUTSÄTTNINGAR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46544" y="1573737"/>
            <a:ext cx="11551920" cy="4347076"/>
          </a:xfrm>
          <a:solidFill>
            <a:srgbClr val="F8F8F8">
              <a:alpha val="74902"/>
            </a:srgbClr>
          </a:solidFill>
        </p:spPr>
        <p:txBody>
          <a:bodyPr>
            <a:normAutofit/>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3000" b="1" i="1" dirty="0">
                <a:effectLst/>
                <a:latin typeface="Calibri" panose="020F0502020204030204" pitchFamily="34" charset="0"/>
                <a:ea typeface="Calibri" panose="020F0502020204030204" pitchFamily="34" charset="0"/>
                <a:cs typeface="Times New Roman" panose="02020603050405020304" pitchFamily="18" charset="0"/>
              </a:rPr>
              <a:t>1.4.2   </a:t>
            </a:r>
            <a:r>
              <a:rPr lang="sv-SE" sz="3000" b="1" dirty="0">
                <a:effectLst/>
                <a:latin typeface="Calibri" panose="020F0502020204030204" pitchFamily="34" charset="0"/>
                <a:ea typeface="Calibri" panose="020F0502020204030204" pitchFamily="34" charset="0"/>
                <a:cs typeface="Times New Roman" panose="02020603050405020304" pitchFamily="18" charset="0"/>
              </a:rPr>
              <a:t>Hörselförstärkare/kikare</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Times New Roman" panose="02020603050405020304" pitchFamily="18" charset="0"/>
              </a:rPr>
              <a:t>Domaren får använda hörselförstärkare. </a:t>
            </a: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Times New Roman" panose="02020603050405020304" pitchFamily="18" charset="0"/>
              </a:rPr>
              <a:t>Även kikare får användas för att enklare upptäcka vart älgen/älgarna står t ex. när det är tät vegetation. </a:t>
            </a: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Times New Roman" panose="02020603050405020304" pitchFamily="18" charset="0"/>
              </a:rPr>
              <a:t>Älgkontakt tas vid fast ståndskall på ståndplatsen och på nära avstånd, alltså inte via kikare på långt avstånd. </a:t>
            </a:r>
          </a:p>
        </p:txBody>
      </p:sp>
      <p:sp>
        <p:nvSpPr>
          <p:cNvPr id="5" name="Platshållare för sidfot 4">
            <a:extLst>
              <a:ext uri="{FF2B5EF4-FFF2-40B4-BE49-F238E27FC236}">
                <a16:creationId xmlns:a16="http://schemas.microsoft.com/office/drawing/2014/main" id="{49B0DF9D-907A-4681-A11D-4A8F89CDE11C}"/>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405179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712"/>
            <a:ext cx="12192000" cy="6932712"/>
          </a:xfrm>
          <a:prstGeom prst="rect">
            <a:avLst/>
          </a:prstGeom>
        </p:spPr>
      </p:pic>
      <p:sp>
        <p:nvSpPr>
          <p:cNvPr id="2" name="Rubrik 1"/>
          <p:cNvSpPr>
            <a:spLocks noGrp="1"/>
          </p:cNvSpPr>
          <p:nvPr>
            <p:ph type="ctrTitle"/>
          </p:nvPr>
        </p:nvSpPr>
        <p:spPr>
          <a:xfrm>
            <a:off x="131198" y="-74712"/>
            <a:ext cx="11873948" cy="742845"/>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 INLEDANDE FÖRUTSÄTTNINGAR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131198" y="668133"/>
            <a:ext cx="11873948" cy="6189867"/>
          </a:xfrm>
          <a:solidFill>
            <a:srgbClr val="F8F8F8">
              <a:alpha val="74902"/>
            </a:srgbClr>
          </a:solidFill>
        </p:spPr>
        <p:txBody>
          <a:bodyPr>
            <a:normAutofit fontScale="62500" lnSpcReduction="20000"/>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4800" b="1" i="1" dirty="0">
                <a:effectLst/>
                <a:latin typeface="Calibri" panose="020F0502020204030204" pitchFamily="34" charset="0"/>
                <a:ea typeface="Calibri" panose="020F0502020204030204" pitchFamily="34" charset="0"/>
                <a:cs typeface="Times New Roman" panose="02020603050405020304" pitchFamily="18" charset="0"/>
              </a:rPr>
              <a:t>1.4.3   </a:t>
            </a:r>
            <a:r>
              <a:rPr lang="sv-SE" sz="4800" b="1" dirty="0">
                <a:effectLst/>
                <a:latin typeface="Calibri" panose="020F0502020204030204" pitchFamily="34" charset="0"/>
                <a:ea typeface="Calibri" panose="020F0502020204030204" pitchFamily="34" charset="0"/>
                <a:cs typeface="Times New Roman" panose="02020603050405020304" pitchFamily="18" charset="0"/>
              </a:rPr>
              <a:t>Motorfordon</a:t>
            </a:r>
            <a:endParaRPr lang="sv-SE" sz="48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spcAft>
                <a:spcPts val="800"/>
              </a:spcAft>
              <a:buFont typeface="Arial" panose="020B0604020202020204" pitchFamily="34" charset="0"/>
              <a:buChar char="•"/>
            </a:pPr>
            <a:r>
              <a:rPr lang="sv-SE" sz="4800" dirty="0">
                <a:effectLst/>
                <a:latin typeface="Calibri" panose="020F0502020204030204" pitchFamily="34" charset="0"/>
                <a:ea typeface="Calibri" panose="020F0502020204030204" pitchFamily="34" charset="0"/>
                <a:cs typeface="Times New Roman" panose="02020603050405020304" pitchFamily="18" charset="0"/>
              </a:rPr>
              <a:t>I undantagsfall kan motorfordon in</a:t>
            </a:r>
            <a:r>
              <a:rPr lang="sv-SE" sz="4800" dirty="0">
                <a:latin typeface="Calibri" panose="020F0502020204030204" pitchFamily="34" charset="0"/>
                <a:ea typeface="Calibri" panose="020F0502020204030204" pitchFamily="34" charset="0"/>
                <a:cs typeface="Times New Roman" panose="02020603050405020304" pitchFamily="18" charset="0"/>
              </a:rPr>
              <a:t>gå</a:t>
            </a:r>
            <a:r>
              <a:rPr lang="sv-SE" sz="4800" dirty="0">
                <a:effectLst/>
                <a:latin typeface="Calibri" panose="020F0502020204030204" pitchFamily="34" charset="0"/>
                <a:ea typeface="Calibri" panose="020F0502020204030204" pitchFamily="34" charset="0"/>
                <a:cs typeface="Times New Roman" panose="02020603050405020304" pitchFamily="18" charset="0"/>
              </a:rPr>
              <a:t> i begreppet tekniska hjälpmedel, t ex. för att snabbt koppla hunden vid fara för hundens liv/hälsa eller om hunden orsakar skada/olägenheter för tredje man. </a:t>
            </a:r>
          </a:p>
          <a:p>
            <a:pPr marL="914400" indent="-457200" algn="l">
              <a:lnSpc>
                <a:spcPct val="107000"/>
              </a:lnSpc>
              <a:spcAft>
                <a:spcPts val="800"/>
              </a:spcAft>
              <a:buFont typeface="Arial" panose="020B0604020202020204" pitchFamily="34" charset="0"/>
              <a:buChar char="•"/>
            </a:pPr>
            <a:r>
              <a:rPr lang="sv-SE" sz="4800" dirty="0">
                <a:effectLst/>
                <a:latin typeface="Calibri" panose="020F0502020204030204" pitchFamily="34" charset="0"/>
                <a:ea typeface="Calibri" panose="020F0502020204030204" pitchFamily="34" charset="0"/>
                <a:cs typeface="Times New Roman" panose="02020603050405020304" pitchFamily="18" charset="0"/>
              </a:rPr>
              <a:t>Det kan också gälla för att fortsatt rättvis bedömning ska kunna ske när hunden, t.ex. på grund av terrängförhållande, inte kan höras. </a:t>
            </a:r>
          </a:p>
          <a:p>
            <a:pPr marL="914400" indent="-457200" algn="l">
              <a:lnSpc>
                <a:spcPct val="107000"/>
              </a:lnSpc>
              <a:spcAft>
                <a:spcPts val="800"/>
              </a:spcAft>
              <a:buFont typeface="Arial" panose="020B0604020202020204" pitchFamily="34" charset="0"/>
              <a:buChar char="•"/>
            </a:pPr>
            <a:r>
              <a:rPr lang="sv-SE" sz="4800" dirty="0">
                <a:effectLst/>
                <a:latin typeface="Calibri" panose="020F0502020204030204" pitchFamily="34" charset="0"/>
                <a:ea typeface="Calibri" panose="020F0502020204030204" pitchFamily="34" charset="0"/>
                <a:cs typeface="Times New Roman" panose="02020603050405020304" pitchFamily="18" charset="0"/>
              </a:rPr>
              <a:t>Bil får inte användas för att genskjuta eller hämta hund dvs som hjälpmedel för att hjälpa hunden till högre poäng. </a:t>
            </a:r>
          </a:p>
          <a:p>
            <a:pPr marL="914400" indent="-457200" algn="l">
              <a:lnSpc>
                <a:spcPct val="107000"/>
              </a:lnSpc>
              <a:spcAft>
                <a:spcPts val="800"/>
              </a:spcAft>
              <a:buFont typeface="Arial" panose="020B0604020202020204" pitchFamily="34" charset="0"/>
              <a:buChar char="•"/>
            </a:pPr>
            <a:r>
              <a:rPr lang="sv-SE" sz="4800" dirty="0">
                <a:latin typeface="Calibri" panose="020F0502020204030204" pitchFamily="34" charset="0"/>
                <a:ea typeface="Calibri" panose="020F0502020204030204" pitchFamily="34" charset="0"/>
                <a:cs typeface="Times New Roman" panose="02020603050405020304" pitchFamily="18" charset="0"/>
              </a:rPr>
              <a:t>Ä</a:t>
            </a:r>
            <a:r>
              <a:rPr lang="sv-SE" sz="4800" dirty="0">
                <a:effectLst/>
                <a:latin typeface="Calibri" panose="020F0502020204030204" pitchFamily="34" charset="0"/>
                <a:ea typeface="Calibri" panose="020F0502020204030204" pitchFamily="34" charset="0"/>
                <a:cs typeface="Times New Roman" panose="02020603050405020304" pitchFamily="18" charset="0"/>
              </a:rPr>
              <a:t>lgarbete får endast avbrytas av hunden på eget initiativ/beslut. </a:t>
            </a:r>
            <a:r>
              <a:rPr lang="sv-SE" sz="4800" dirty="0">
                <a:latin typeface="Calibri" panose="020F0502020204030204" pitchFamily="34" charset="0"/>
                <a:ea typeface="Calibri" panose="020F0502020204030204" pitchFamily="34" charset="0"/>
                <a:cs typeface="Times New Roman" panose="02020603050405020304" pitchFamily="18" charset="0"/>
              </a:rPr>
              <a:t>Ä</a:t>
            </a:r>
            <a:r>
              <a:rPr lang="sv-SE" sz="4800" dirty="0">
                <a:effectLst/>
                <a:latin typeface="Calibri" panose="020F0502020204030204" pitchFamily="34" charset="0"/>
                <a:ea typeface="Calibri" panose="020F0502020204030204" pitchFamily="34" charset="0"/>
                <a:cs typeface="Times New Roman" panose="02020603050405020304" pitchFamily="18" charset="0"/>
              </a:rPr>
              <a:t>ven självständig återgång ingår i poänggivande älgarbete. </a:t>
            </a:r>
          </a:p>
          <a:p>
            <a:pPr marL="914400" indent="-457200" algn="l">
              <a:lnSpc>
                <a:spcPct val="107000"/>
              </a:lnSpc>
              <a:spcAft>
                <a:spcPts val="800"/>
              </a:spcAft>
              <a:buFont typeface="Arial" panose="020B0604020202020204" pitchFamily="34" charset="0"/>
              <a:buChar char="•"/>
            </a:pPr>
            <a:r>
              <a:rPr lang="sv-SE" sz="4800" dirty="0">
                <a:effectLst/>
                <a:latin typeface="Calibri" panose="020F0502020204030204" pitchFamily="34" charset="0"/>
                <a:ea typeface="Calibri" panose="020F0502020204030204" pitchFamily="34" charset="0"/>
                <a:cs typeface="Times New Roman" panose="02020603050405020304" pitchFamily="18" charset="0"/>
              </a:rPr>
              <a:t>Domaren ska markera i provdata om motorfordon använts under provet och kommentera användningen i sin domarberättelse.</a:t>
            </a:r>
          </a:p>
        </p:txBody>
      </p:sp>
      <p:sp>
        <p:nvSpPr>
          <p:cNvPr id="5" name="Platshållare för sidfot 4">
            <a:extLst>
              <a:ext uri="{FF2B5EF4-FFF2-40B4-BE49-F238E27FC236}">
                <a16:creationId xmlns:a16="http://schemas.microsoft.com/office/drawing/2014/main" id="{4397D800-3E30-4453-BBFE-FF6815FE86B9}"/>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37058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87282"/>
          </a:xfrm>
          <a:prstGeom prst="rect">
            <a:avLst/>
          </a:prstGeom>
        </p:spPr>
      </p:pic>
      <p:sp>
        <p:nvSpPr>
          <p:cNvPr id="2" name="Rubrik 1"/>
          <p:cNvSpPr>
            <a:spLocks noGrp="1"/>
          </p:cNvSpPr>
          <p:nvPr>
            <p:ph type="ctrTitle"/>
          </p:nvPr>
        </p:nvSpPr>
        <p:spPr>
          <a:xfrm>
            <a:off x="490654" y="81702"/>
            <a:ext cx="11340790"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490654" y="1126273"/>
            <a:ext cx="11340790" cy="5650025"/>
          </a:xfrm>
          <a:solidFill>
            <a:srgbClr val="F8F8F8">
              <a:alpha val="74902"/>
            </a:srgbClr>
          </a:solidFill>
        </p:spPr>
        <p:txBody>
          <a:bodyPr>
            <a:normAutofit lnSpcReduction="10000"/>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l">
              <a:lnSpc>
                <a:spcPct val="107000"/>
              </a:lnSpc>
            </a:pPr>
            <a:r>
              <a:rPr lang="sv-SE" sz="3200" dirty="0">
                <a:effectLst/>
                <a:latin typeface="Calibri" panose="020F0502020204030204" pitchFamily="34" charset="0"/>
                <a:ea typeface="Calibri" panose="020F0502020204030204" pitchFamily="34" charset="0"/>
                <a:cs typeface="Calibri" panose="020F0502020204030204" pitchFamily="34" charset="0"/>
              </a:rPr>
              <a:t>Allmänt</a:t>
            </a:r>
          </a:p>
          <a:p>
            <a:pPr marL="1143000" indent="-45720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Ett jaktprov består av </a:t>
            </a:r>
          </a:p>
          <a:p>
            <a:pPr marL="1600200" lvl="1"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Söktid</a:t>
            </a:r>
          </a:p>
          <a:p>
            <a:pPr marL="1600200" lvl="1" indent="-457200" algn="l">
              <a:lnSpc>
                <a:spcPct val="107000"/>
              </a:lnSpc>
              <a:buFont typeface="Arial" panose="020B0604020202020204" pitchFamily="34" charset="0"/>
              <a:buChar char="•"/>
            </a:pPr>
            <a:r>
              <a:rPr lang="sv-SE" sz="3000" dirty="0">
                <a:latin typeface="Calibri" panose="020F0502020204030204" pitchFamily="34" charset="0"/>
                <a:ea typeface="Calibri" panose="020F0502020204030204" pitchFamily="34" charset="0"/>
                <a:cs typeface="Calibri" panose="020F0502020204030204" pitchFamily="34" charset="0"/>
              </a:rPr>
              <a:t>A</a:t>
            </a:r>
            <a:r>
              <a:rPr lang="sv-SE" sz="3000" dirty="0">
                <a:effectLst/>
                <a:latin typeface="Calibri" panose="020F0502020204030204" pitchFamily="34" charset="0"/>
                <a:ea typeface="Calibri" panose="020F0502020204030204" pitchFamily="34" charset="0"/>
                <a:cs typeface="Calibri" panose="020F0502020204030204" pitchFamily="34" charset="0"/>
              </a:rPr>
              <a:t>rbetstid och </a:t>
            </a:r>
          </a:p>
          <a:p>
            <a:pPr marL="1600200" lvl="1" indent="-457200" algn="l">
              <a:lnSpc>
                <a:spcPct val="107000"/>
              </a:lnSpc>
              <a:buFont typeface="Arial" panose="020B0604020202020204" pitchFamily="34" charset="0"/>
              <a:buChar char="•"/>
            </a:pPr>
            <a:r>
              <a:rPr lang="sv-SE" sz="3000" dirty="0">
                <a:latin typeface="Calibri" panose="020F0502020204030204" pitchFamily="34" charset="0"/>
                <a:ea typeface="Calibri" panose="020F0502020204030204" pitchFamily="34" charset="0"/>
                <a:cs typeface="Calibri" panose="020F0502020204030204" pitchFamily="34" charset="0"/>
              </a:rPr>
              <a:t>T</a:t>
            </a:r>
            <a:r>
              <a:rPr lang="sv-SE" sz="3000" dirty="0">
                <a:effectLst/>
                <a:latin typeface="Calibri" panose="020F0502020204030204" pitchFamily="34" charset="0"/>
                <a:ea typeface="Calibri" panose="020F0502020204030204" pitchFamily="34" charset="0"/>
                <a:cs typeface="Calibri" panose="020F0502020204030204" pitchFamily="34" charset="0"/>
              </a:rPr>
              <a:t>id för koppling av hunden efter arbets-/provtidens slut (annan provtid). </a:t>
            </a:r>
          </a:p>
          <a:p>
            <a:pPr marL="1143000" indent="-45720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Dessa tider utgör tillsammans provtiden.</a:t>
            </a:r>
          </a:p>
          <a:p>
            <a:pPr marL="1143000" indent="-45720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I vissa fall uppstår skillnad mellan arbetstid jämfört tillgänglig provtid (när hunden inte arbetar hela tiden under provet). </a:t>
            </a:r>
          </a:p>
          <a:p>
            <a:pPr marL="685800"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4283AFA1-5463-485E-A18E-4A1ABD525BCF}"/>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6067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1999" cy="6887282"/>
          </a:xfrm>
          <a:prstGeom prst="rect">
            <a:avLst/>
          </a:prstGeom>
        </p:spPr>
      </p:pic>
      <p:sp>
        <p:nvSpPr>
          <p:cNvPr id="2" name="Rubrik 1"/>
          <p:cNvSpPr>
            <a:spLocks noGrp="1"/>
          </p:cNvSpPr>
          <p:nvPr>
            <p:ph type="ctrTitle"/>
          </p:nvPr>
        </p:nvSpPr>
        <p:spPr>
          <a:xfrm>
            <a:off x="367990" y="81702"/>
            <a:ext cx="11195825"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67991" y="1327657"/>
            <a:ext cx="11195824" cy="5168359"/>
          </a:xfrm>
          <a:solidFill>
            <a:srgbClr val="F8F8F8">
              <a:alpha val="74902"/>
            </a:srgbClr>
          </a:solidFill>
        </p:spPr>
        <p:txBody>
          <a:bodyPr>
            <a:normAutofit/>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l">
              <a:lnSpc>
                <a:spcPct val="107000"/>
              </a:lnSpc>
            </a:pPr>
            <a:r>
              <a:rPr lang="sv-SE" sz="3200" dirty="0">
                <a:effectLst/>
                <a:latin typeface="Calibri" panose="020F0502020204030204" pitchFamily="34" charset="0"/>
                <a:ea typeface="Calibri" panose="020F0502020204030204" pitchFamily="34" charset="0"/>
                <a:cs typeface="Calibri" panose="020F0502020204030204" pitchFamily="34" charset="0"/>
              </a:rPr>
              <a:t>Allmänt - forts</a:t>
            </a:r>
          </a:p>
          <a:p>
            <a:pPr marL="1143000" indent="-45720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Calibri" panose="020F0502020204030204" pitchFamily="34" charset="0"/>
              </a:rPr>
              <a:t>Byte av provområde under provtid är tillåtet men det beror på anledning till traktbytet om tiden räknas in i tillgänglig prov-/arbetstid eller inte (se 2.8). </a:t>
            </a:r>
          </a:p>
          <a:p>
            <a:pPr marL="1143000" indent="-457200" algn="l">
              <a:lnSpc>
                <a:spcPct val="107000"/>
              </a:lnSpc>
              <a:buFont typeface="Arial" panose="020B0604020202020204" pitchFamily="34" charset="0"/>
              <a:buChar char="•"/>
            </a:pPr>
            <a:r>
              <a:rPr lang="sv-SE" sz="3200" dirty="0">
                <a:effectLst/>
                <a:latin typeface="Calibri" panose="020F0502020204030204" pitchFamily="34" charset="0"/>
                <a:ea typeface="Calibri" panose="020F0502020204030204" pitchFamily="34" charset="0"/>
                <a:cs typeface="Times New Roman" panose="02020603050405020304" pitchFamily="18" charset="0"/>
              </a:rPr>
              <a:t>Observera att tid för traktbyte oftast räknas in i tillgänglig provtid dvs skillnad i </a:t>
            </a:r>
            <a:r>
              <a:rPr lang="sv-SE" sz="3200" dirty="0">
                <a:latin typeface="Calibri" panose="020F0502020204030204" pitchFamily="34" charset="0"/>
                <a:ea typeface="Calibri" panose="020F0502020204030204" pitchFamily="34" charset="0"/>
                <a:cs typeface="Times New Roman" panose="02020603050405020304" pitchFamily="18" charset="0"/>
              </a:rPr>
              <a:t>nya reglerna jämfört</a:t>
            </a:r>
            <a:r>
              <a:rPr lang="sv-SE" sz="3200" dirty="0">
                <a:effectLst/>
                <a:latin typeface="Calibri" panose="020F0502020204030204" pitchFamily="34" charset="0"/>
                <a:ea typeface="Calibri" panose="020F0502020204030204" pitchFamily="34" charset="0"/>
                <a:cs typeface="Times New Roman" panose="02020603050405020304" pitchFamily="18" charset="0"/>
              </a:rPr>
              <a:t> tidigare svenska regler.</a:t>
            </a:r>
          </a:p>
          <a:p>
            <a:pPr marL="685800"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7B946344-B64A-4132-BDCD-88E0BD548C5C}"/>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03863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331"/>
            <a:ext cx="12192000" cy="6858000"/>
          </a:xfrm>
          <a:prstGeom prst="rect">
            <a:avLst/>
          </a:prstGeom>
        </p:spPr>
      </p:pic>
      <p:sp>
        <p:nvSpPr>
          <p:cNvPr id="2" name="Rubrik 1"/>
          <p:cNvSpPr>
            <a:spLocks noGrp="1"/>
          </p:cNvSpPr>
          <p:nvPr>
            <p:ph type="ctrTitle"/>
          </p:nvPr>
        </p:nvSpPr>
        <p:spPr>
          <a:xfrm>
            <a:off x="434024" y="123699"/>
            <a:ext cx="11488687" cy="922676"/>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600272" y="1297336"/>
            <a:ext cx="11189274" cy="5436965"/>
          </a:xfrm>
          <a:solidFill>
            <a:srgbClr val="F8F8F8">
              <a:alpha val="74902"/>
            </a:srgbClr>
          </a:solidFill>
        </p:spPr>
        <p:txBody>
          <a:bodyPr>
            <a:normAutofit fontScale="77500" lnSpcReduction="20000"/>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3900" b="1" i="1" dirty="0">
                <a:effectLst/>
                <a:latin typeface="Calibri" panose="020F0502020204030204" pitchFamily="34" charset="0"/>
                <a:ea typeface="Calibri" panose="020F0502020204030204" pitchFamily="34" charset="0"/>
                <a:cs typeface="Calibri" panose="020F0502020204030204" pitchFamily="34" charset="0"/>
              </a:rPr>
              <a:t>2.1 	</a:t>
            </a:r>
            <a:r>
              <a:rPr lang="sv-SE" sz="3900" b="1" dirty="0">
                <a:effectLst/>
                <a:latin typeface="Calibri" panose="020F0502020204030204" pitchFamily="34" charset="0"/>
                <a:ea typeface="Calibri" panose="020F0502020204030204" pitchFamily="34" charset="0"/>
                <a:cs typeface="Calibri" panose="020F0502020204030204" pitchFamily="34" charset="0"/>
              </a:rPr>
              <a:t>Söktid</a:t>
            </a:r>
            <a:endParaRPr lang="sv-SE" sz="39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900" dirty="0">
                <a:effectLst/>
                <a:latin typeface="Calibri" panose="020F0502020204030204" pitchFamily="34" charset="0"/>
                <a:ea typeface="Calibri" panose="020F0502020204030204" pitchFamily="34" charset="0"/>
                <a:cs typeface="Calibri" panose="020F0502020204030204" pitchFamily="34" charset="0"/>
              </a:rPr>
              <a:t>Söktiden är normalt 240 min, men kan förlängas till 300 min. </a:t>
            </a:r>
          </a:p>
          <a:p>
            <a:pPr marL="914400" indent="-457200" algn="l">
              <a:lnSpc>
                <a:spcPct val="107000"/>
              </a:lnSpc>
              <a:buFont typeface="Arial" panose="020B0604020202020204" pitchFamily="34" charset="0"/>
              <a:buChar char="•"/>
            </a:pPr>
            <a:r>
              <a:rPr lang="sv-SE" sz="3900" dirty="0">
                <a:effectLst/>
                <a:latin typeface="Calibri" panose="020F0502020204030204" pitchFamily="34" charset="0"/>
                <a:ea typeface="Calibri" panose="020F0502020204030204" pitchFamily="34" charset="0"/>
                <a:cs typeface="Calibri" panose="020F0502020204030204" pitchFamily="34" charset="0"/>
              </a:rPr>
              <a:t>Söket provas till dess att hunden hittat älg. Om ingen älgkontakt erhållits inom fyra (4) timmar avslutas </a:t>
            </a:r>
            <a:r>
              <a:rPr lang="sv-SE" sz="39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normalt</a:t>
            </a:r>
            <a:r>
              <a:rPr lang="sv-SE" sz="3900" dirty="0">
                <a:effectLst/>
                <a:latin typeface="Calibri" panose="020F0502020204030204" pitchFamily="34" charset="0"/>
                <a:ea typeface="Calibri" panose="020F0502020204030204" pitchFamily="34" charset="0"/>
                <a:cs typeface="Calibri" panose="020F0502020204030204" pitchFamily="34" charset="0"/>
              </a:rPr>
              <a:t> provet, </a:t>
            </a:r>
            <a:r>
              <a:rPr lang="sv-SE" sz="39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men</a:t>
            </a:r>
            <a:r>
              <a:rPr lang="sv-SE" sz="3900" dirty="0">
                <a:effectLst/>
                <a:latin typeface="Calibri" panose="020F0502020204030204" pitchFamily="34" charset="0"/>
                <a:ea typeface="Calibri" panose="020F0502020204030204" pitchFamily="34" charset="0"/>
                <a:cs typeface="Calibri" panose="020F0502020204030204" pitchFamily="34" charset="0"/>
              </a:rPr>
              <a:t>... </a:t>
            </a:r>
          </a:p>
          <a:p>
            <a:pPr marL="914400" indent="-457200" algn="l">
              <a:lnSpc>
                <a:spcPct val="107000"/>
              </a:lnSpc>
              <a:buFont typeface="Arial" panose="020B0604020202020204" pitchFamily="34" charset="0"/>
              <a:buChar char="•"/>
            </a:pPr>
            <a:r>
              <a:rPr lang="sv-SE" sz="3900" dirty="0">
                <a:effectLst/>
                <a:latin typeface="Calibri" panose="020F0502020204030204" pitchFamily="34" charset="0"/>
                <a:ea typeface="Calibri" panose="020F0502020204030204" pitchFamily="34" charset="0"/>
                <a:cs typeface="Calibri" panose="020F0502020204030204" pitchFamily="34" charset="0"/>
              </a:rPr>
              <a:t>Söktiden kan vid särskilda fall förlängas ytterligare (max en (1) timme) om den återstående tiden av provdagen medger detta. </a:t>
            </a:r>
          </a:p>
          <a:p>
            <a:pPr marL="914400" indent="-457200" algn="l">
              <a:lnSpc>
                <a:spcPct val="107000"/>
              </a:lnSpc>
              <a:buFont typeface="Arial" panose="020B0604020202020204" pitchFamily="34" charset="0"/>
              <a:buChar char="•"/>
            </a:pPr>
            <a:r>
              <a:rPr lang="sv-SE" sz="3900" dirty="0">
                <a:effectLst/>
                <a:latin typeface="Calibri" panose="020F0502020204030204" pitchFamily="34" charset="0"/>
                <a:ea typeface="Calibri" panose="020F0502020204030204" pitchFamily="34" charset="0"/>
                <a:cs typeface="Calibri" panose="020F0502020204030204" pitchFamily="34" charset="0"/>
              </a:rPr>
              <a:t>Domaren avgör efter samråd med föraren om hunden ska ges förlängd söktid. Sådant särskilt fall uppstår exempelvis då hund med bra sök och tempo inte hittat älg och att domaren inte heller kan konstatera älgförekomst.</a:t>
            </a:r>
            <a:endParaRPr lang="sv-SE" sz="39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l">
              <a:lnSpc>
                <a:spcPct val="107000"/>
              </a:lnSpc>
              <a:spcAft>
                <a:spcPts val="800"/>
              </a:spcAft>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886869A8-A069-441E-949D-F3C946660FB9}"/>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305095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8480"/>
            <a:ext cx="12192000" cy="7396480"/>
          </a:xfrm>
          <a:prstGeom prst="rect">
            <a:avLst/>
          </a:prstGeom>
        </p:spPr>
      </p:pic>
      <p:sp>
        <p:nvSpPr>
          <p:cNvPr id="2" name="Rubrik 1"/>
          <p:cNvSpPr>
            <a:spLocks noGrp="1"/>
          </p:cNvSpPr>
          <p:nvPr>
            <p:ph type="ctrTitle"/>
          </p:nvPr>
        </p:nvSpPr>
        <p:spPr>
          <a:xfrm>
            <a:off x="318051" y="79899"/>
            <a:ext cx="11493734" cy="774790"/>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647429" y="1009418"/>
            <a:ext cx="10834979" cy="5550593"/>
          </a:xfrm>
          <a:solidFill>
            <a:srgbClr val="F8F8F8">
              <a:alpha val="74902"/>
            </a:srgbClr>
          </a:solidFill>
        </p:spPr>
        <p:txBody>
          <a:bodyPr>
            <a:normAutofit fontScale="55000" lnSpcReduction="20000"/>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07000"/>
              </a:lnSpc>
            </a:pPr>
            <a:endParaRPr lang="sv-SE"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457200" algn="l">
              <a:lnSpc>
                <a:spcPct val="107000"/>
              </a:lnSpc>
            </a:pPr>
            <a:r>
              <a:rPr lang="sv-SE" sz="5500" b="1" i="1" dirty="0">
                <a:effectLst/>
                <a:latin typeface="Calibri" panose="020F0502020204030204" pitchFamily="34" charset="0"/>
                <a:ea typeface="Calibri" panose="020F0502020204030204" pitchFamily="34" charset="0"/>
                <a:cs typeface="Calibri" panose="020F0502020204030204" pitchFamily="34" charset="0"/>
              </a:rPr>
              <a:t>2.1 	</a:t>
            </a:r>
            <a:r>
              <a:rPr lang="sv-SE" sz="5500" b="1" dirty="0">
                <a:effectLst/>
                <a:latin typeface="Calibri" panose="020F0502020204030204" pitchFamily="34" charset="0"/>
                <a:ea typeface="Calibri" panose="020F0502020204030204" pitchFamily="34" charset="0"/>
                <a:cs typeface="Calibri" panose="020F0502020204030204" pitchFamily="34" charset="0"/>
              </a:rPr>
              <a:t>Söktid - forts</a:t>
            </a:r>
            <a:endParaRPr lang="sv-SE" sz="55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1" indent="-685800" algn="l">
              <a:lnSpc>
                <a:spcPct val="107000"/>
              </a:lnSpc>
              <a:buFont typeface="Arial" panose="020B0604020202020204" pitchFamily="34" charset="0"/>
              <a:buChar char="•"/>
            </a:pPr>
            <a:r>
              <a:rPr lang="sv-SE" sz="5500" dirty="0">
                <a:effectLst/>
                <a:latin typeface="Calibri" panose="020F0502020204030204" pitchFamily="34" charset="0"/>
                <a:ea typeface="Calibri" panose="020F0502020204030204" pitchFamily="34" charset="0"/>
                <a:cs typeface="Calibri" panose="020F0502020204030204" pitchFamily="34" charset="0"/>
              </a:rPr>
              <a:t>Söktiden börjar från första släpp </a:t>
            </a:r>
            <a:r>
              <a:rPr lang="sv-SE" sz="5500" b="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a:t>
            </a:r>
            <a:r>
              <a:rPr lang="sv-SE" sz="5500" b="1" dirty="0">
                <a:solidFill>
                  <a:srgbClr val="4472C4"/>
                </a:solidFill>
                <a:effectLst/>
                <a:latin typeface="Calibri" panose="020F0502020204030204" pitchFamily="34" charset="0"/>
                <a:ea typeface="Calibri" panose="020F0502020204030204" pitchFamily="34" charset="0"/>
                <a:cs typeface="Calibri" panose="020F0502020204030204" pitchFamily="34" charset="0"/>
                <a:hlinkClick r:id="rId4" action="ppaction://hlinksldjump"/>
              </a:rPr>
              <a:t>se 6.19</a:t>
            </a:r>
            <a:r>
              <a:rPr lang="sv-SE" sz="5500" b="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a:t>
            </a:r>
            <a:r>
              <a:rPr lang="sv-SE" sz="5500" dirty="0">
                <a:effectLst/>
                <a:latin typeface="Calibri" panose="020F0502020204030204" pitchFamily="34" charset="0"/>
                <a:ea typeface="Calibri" panose="020F0502020204030204" pitchFamily="34" charset="0"/>
                <a:cs typeface="Calibri" panose="020F0502020204030204" pitchFamily="34" charset="0"/>
              </a:rPr>
              <a:t>.</a:t>
            </a:r>
            <a:endParaRPr lang="sv-SE" sz="55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1" indent="-685800" algn="l">
              <a:lnSpc>
                <a:spcPct val="107000"/>
              </a:lnSpc>
              <a:buFont typeface="Arial" panose="020B0604020202020204" pitchFamily="34" charset="0"/>
              <a:buChar char="•"/>
            </a:pPr>
            <a:r>
              <a:rPr lang="sv-SE" sz="5500" dirty="0">
                <a:effectLst/>
                <a:latin typeface="Calibri" panose="020F0502020204030204" pitchFamily="34" charset="0"/>
                <a:ea typeface="Calibri" panose="020F0502020204030204" pitchFamily="34" charset="0"/>
                <a:cs typeface="Calibri" panose="020F0502020204030204" pitchFamily="34" charset="0"/>
              </a:rPr>
              <a:t>Om hunden inte alls söker avslutas provet efter 60 minuter.</a:t>
            </a:r>
            <a:endParaRPr lang="sv-SE" sz="55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1" indent="-685800" algn="l">
              <a:lnSpc>
                <a:spcPct val="107000"/>
              </a:lnSpc>
              <a:buFont typeface="Arial" panose="020B0604020202020204" pitchFamily="34" charset="0"/>
              <a:buChar char="•"/>
            </a:pPr>
            <a:r>
              <a:rPr lang="sv-SE" sz="5500" dirty="0">
                <a:effectLst/>
                <a:latin typeface="Calibri" panose="020F0502020204030204" pitchFamily="34" charset="0"/>
                <a:ea typeface="Calibri" panose="020F0502020204030204" pitchFamily="34" charset="0"/>
                <a:cs typeface="Calibri" panose="020F0502020204030204" pitchFamily="34" charset="0"/>
              </a:rPr>
              <a:t>Söket (inkl. lydnad under sök) testas om möjligt efter provtidens slut ifall domaren inte haft möjlighet att bedöma söket tillräckligt före upptag (upptag på första söktur). </a:t>
            </a:r>
          </a:p>
          <a:p>
            <a:pPr marL="1143000" lvl="1" indent="-685800" algn="l">
              <a:lnSpc>
                <a:spcPct val="107000"/>
              </a:lnSpc>
              <a:buFont typeface="Arial" panose="020B0604020202020204" pitchFamily="34" charset="0"/>
              <a:buChar char="•"/>
            </a:pPr>
            <a:r>
              <a:rPr lang="sv-SE" sz="5500" dirty="0">
                <a:effectLst/>
                <a:latin typeface="Calibri" panose="020F0502020204030204" pitchFamily="34" charset="0"/>
                <a:ea typeface="Calibri" panose="020F0502020204030204" pitchFamily="34" charset="0"/>
                <a:cs typeface="Calibri" panose="020F0502020204030204" pitchFamily="34" charset="0"/>
              </a:rPr>
              <a:t>Detta förutsätter att hunden är tillbaka inom 60 minuter efter provtidens slut. </a:t>
            </a:r>
          </a:p>
          <a:p>
            <a:pPr marL="1143000" lvl="1" indent="-685800" algn="l">
              <a:lnSpc>
                <a:spcPct val="107000"/>
              </a:lnSpc>
              <a:buFont typeface="Arial" panose="020B0604020202020204" pitchFamily="34" charset="0"/>
              <a:buChar char="•"/>
            </a:pPr>
            <a:r>
              <a:rPr lang="sv-SE" sz="5500" dirty="0">
                <a:effectLst/>
                <a:latin typeface="Calibri" panose="020F0502020204030204" pitchFamily="34" charset="0"/>
                <a:ea typeface="Calibri" panose="020F0502020204030204" pitchFamily="34" charset="0"/>
                <a:cs typeface="Calibri" panose="020F0502020204030204" pitchFamily="34" charset="0"/>
              </a:rPr>
              <a:t>Vid prov av sök efter provtidens slut räcker det med en söktur. </a:t>
            </a:r>
          </a:p>
          <a:p>
            <a:pPr marL="1143000" lvl="1" indent="-685800" algn="l">
              <a:lnSpc>
                <a:spcPct val="107000"/>
              </a:lnSpc>
              <a:buFont typeface="Arial" panose="020B0604020202020204" pitchFamily="34" charset="0"/>
              <a:buChar char="•"/>
            </a:pPr>
            <a:r>
              <a:rPr lang="sv-SE" sz="5500" dirty="0">
                <a:effectLst/>
                <a:latin typeface="Calibri" panose="020F0502020204030204" pitchFamily="34" charset="0"/>
                <a:ea typeface="Calibri" panose="020F0502020204030204" pitchFamily="34" charset="0"/>
                <a:cs typeface="Calibri" panose="020F0502020204030204" pitchFamily="34" charset="0"/>
              </a:rPr>
              <a:t>Även inkallning under sök kan prövas.</a:t>
            </a:r>
            <a:endParaRPr lang="sv-SE" sz="55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l">
              <a:lnSpc>
                <a:spcPct val="107000"/>
              </a:lnSpc>
              <a:spcAft>
                <a:spcPts val="800"/>
              </a:spcAft>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A836B30E-2CFE-44CC-884A-D81E43AB1B6C}"/>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61337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817972" y="85536"/>
            <a:ext cx="10556053"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817973" y="1122459"/>
            <a:ext cx="10556053" cy="5553307"/>
          </a:xfrm>
          <a:solidFill>
            <a:srgbClr val="F8F8F8">
              <a:alpha val="74902"/>
            </a:srgbClr>
          </a:solidFill>
        </p:spPr>
        <p:txBody>
          <a:bodyPr>
            <a:normAutofit fontScale="70000" lnSpcReduction="20000"/>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07000"/>
              </a:lnSpc>
            </a:pPr>
            <a:endParaRPr lang="sv-SE"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457200" algn="l">
              <a:lnSpc>
                <a:spcPct val="107000"/>
              </a:lnSpc>
            </a:pPr>
            <a:r>
              <a:rPr lang="sv-SE" sz="4300" b="1" i="1" dirty="0">
                <a:effectLst/>
                <a:latin typeface="Calibri" panose="020F0502020204030204" pitchFamily="34" charset="0"/>
                <a:ea typeface="Calibri" panose="020F0502020204030204" pitchFamily="34" charset="0"/>
                <a:cs typeface="Calibri" panose="020F0502020204030204" pitchFamily="34" charset="0"/>
              </a:rPr>
              <a:t>2.1 	</a:t>
            </a:r>
            <a:r>
              <a:rPr lang="sv-SE" sz="4300" b="1" dirty="0">
                <a:effectLst/>
                <a:latin typeface="Calibri" panose="020F0502020204030204" pitchFamily="34" charset="0"/>
                <a:ea typeface="Calibri" panose="020F0502020204030204" pitchFamily="34" charset="0"/>
                <a:cs typeface="Calibri" panose="020F0502020204030204" pitchFamily="34" charset="0"/>
              </a:rPr>
              <a:t>Söktid - forts</a:t>
            </a:r>
            <a:endParaRPr lang="sv-SE" sz="43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1" indent="-685800" algn="l">
              <a:lnSpc>
                <a:spcPct val="107000"/>
              </a:lnSpc>
              <a:spcAft>
                <a:spcPts val="800"/>
              </a:spcAft>
              <a:buFont typeface="Arial" panose="020B0604020202020204" pitchFamily="34" charset="0"/>
              <a:buChar char="•"/>
            </a:pPr>
            <a:r>
              <a:rPr lang="sv-SE" sz="4300" dirty="0">
                <a:effectLst/>
                <a:latin typeface="Calibri" panose="020F0502020204030204" pitchFamily="34" charset="0"/>
                <a:ea typeface="Calibri" panose="020F0502020204030204" pitchFamily="34" charset="0"/>
                <a:cs typeface="Calibri" panose="020F0502020204030204" pitchFamily="34" charset="0"/>
              </a:rPr>
              <a:t>När prov startas under den senare delen av provsäsongen, när dagsljuset är kort, får inte längre söktid användas än att hunden efter upptag beräknas kunna arbeta med älg i fem (5) timmar. </a:t>
            </a:r>
          </a:p>
          <a:p>
            <a:pPr marL="1143000" lvl="1" indent="-685800" algn="l">
              <a:lnSpc>
                <a:spcPct val="107000"/>
              </a:lnSpc>
              <a:spcAft>
                <a:spcPts val="800"/>
              </a:spcAft>
              <a:buFont typeface="Arial" panose="020B0604020202020204" pitchFamily="34" charset="0"/>
              <a:buChar char="•"/>
            </a:pPr>
            <a:r>
              <a:rPr lang="sv-SE" sz="4300" dirty="0">
                <a:effectLst/>
                <a:latin typeface="Calibri" panose="020F0502020204030204" pitchFamily="34" charset="0"/>
                <a:ea typeface="Calibri" panose="020F0502020204030204" pitchFamily="34" charset="0"/>
                <a:cs typeface="Calibri" panose="020F0502020204030204" pitchFamily="34" charset="0"/>
              </a:rPr>
              <a:t>Älgarbetstid maximalt 60 minuter efter mörkrets avbrott och då begränsade moment – se 2.3. </a:t>
            </a:r>
          </a:p>
          <a:p>
            <a:pPr marL="1143000" lvl="1" indent="-685800" algn="l">
              <a:lnSpc>
                <a:spcPct val="107000"/>
              </a:lnSpc>
              <a:spcAft>
                <a:spcPts val="800"/>
              </a:spcAft>
              <a:buFont typeface="Arial" panose="020B0604020202020204" pitchFamily="34" charset="0"/>
              <a:buChar char="•"/>
            </a:pPr>
            <a:r>
              <a:rPr lang="sv-SE" sz="4300" dirty="0">
                <a:latin typeface="Calibri" panose="020F0502020204030204" pitchFamily="34" charset="0"/>
                <a:ea typeface="Calibri" panose="020F0502020204030204" pitchFamily="34" charset="0"/>
                <a:cs typeface="Calibri" panose="020F0502020204030204" pitchFamily="34" charset="0"/>
              </a:rPr>
              <a:t>I</a:t>
            </a:r>
            <a:r>
              <a:rPr lang="sv-SE" sz="4300" dirty="0">
                <a:effectLst/>
                <a:latin typeface="Calibri" panose="020F0502020204030204" pitchFamily="34" charset="0"/>
                <a:ea typeface="Calibri" panose="020F0502020204030204" pitchFamily="34" charset="0"/>
                <a:cs typeface="Calibri" panose="020F0502020204030204" pitchFamily="34" charset="0"/>
              </a:rPr>
              <a:t>nnebär söktid som längst fram till fyra (4) timmar före mörkrets inbrott dvs den tidpunkt som domaren bedömer att det kommer att krävas extra belysning för att kunna fylla i skogskortet.  </a:t>
            </a:r>
            <a:endParaRPr lang="sv-SE" sz="4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391B72D7-C3B3-44D5-9850-97E98844A2C4}"/>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9185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1" cy="6857998"/>
          </a:xfrm>
          <a:prstGeom prst="rect">
            <a:avLst/>
          </a:prstGeom>
        </p:spPr>
      </p:pic>
      <p:sp>
        <p:nvSpPr>
          <p:cNvPr id="2" name="Rubrik 1"/>
          <p:cNvSpPr>
            <a:spLocks noGrp="1"/>
          </p:cNvSpPr>
          <p:nvPr>
            <p:ph type="ctrTitle"/>
          </p:nvPr>
        </p:nvSpPr>
        <p:spPr>
          <a:xfrm>
            <a:off x="256967" y="120581"/>
            <a:ext cx="11507569"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256967" y="975272"/>
            <a:ext cx="11507569" cy="5882728"/>
          </a:xfrm>
          <a:solidFill>
            <a:srgbClr val="F8F8F8">
              <a:alpha val="74902"/>
            </a:srgbClr>
          </a:solidFill>
        </p:spPr>
        <p:txBody>
          <a:bodyPr>
            <a:normAutofit fontScale="25000" lnSpcReduction="20000"/>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12000" b="1" i="1" dirty="0">
                <a:effectLst/>
                <a:latin typeface="Calibri" panose="020F0502020204030204" pitchFamily="34" charset="0"/>
                <a:ea typeface="Calibri" panose="020F0502020204030204" pitchFamily="34" charset="0"/>
                <a:cs typeface="Calibri" panose="020F0502020204030204" pitchFamily="34" charset="0"/>
              </a:rPr>
              <a:t>2.2 </a:t>
            </a:r>
            <a:r>
              <a:rPr lang="sv-SE" sz="12000" b="1" dirty="0">
                <a:effectLst/>
                <a:latin typeface="Calibri" panose="020F0502020204030204" pitchFamily="34" charset="0"/>
                <a:ea typeface="Calibri" panose="020F0502020204030204" pitchFamily="34" charset="0"/>
                <a:cs typeface="Calibri" panose="020F0502020204030204" pitchFamily="34" charset="0"/>
              </a:rPr>
              <a:t>	Arbetstid</a:t>
            </a:r>
            <a:endParaRPr lang="sv-SE" sz="12000" b="1" dirty="0">
              <a:latin typeface="Calibri" panose="020F0502020204030204" pitchFamily="34" charset="0"/>
              <a:ea typeface="Calibri" panose="020F0502020204030204" pitchFamily="34" charset="0"/>
              <a:cs typeface="Times New Roman" panose="02020603050405020304" pitchFamily="18" charset="0"/>
            </a:endParaRPr>
          </a:p>
          <a:p>
            <a:pPr marL="1028700" indent="-571500" algn="l">
              <a:lnSpc>
                <a:spcPct val="107000"/>
              </a:lnSpc>
              <a:buFont typeface="Arial" panose="020B0604020202020204" pitchFamily="34" charset="0"/>
              <a:buChar char="•"/>
            </a:pPr>
            <a:r>
              <a:rPr lang="sv-SE" sz="12000" dirty="0">
                <a:effectLst/>
                <a:latin typeface="Calibri" panose="020F0502020204030204" pitchFamily="34" charset="0"/>
                <a:ea typeface="Calibri" panose="020F0502020204030204" pitchFamily="34" charset="0"/>
                <a:cs typeface="Calibri" panose="020F0502020204030204" pitchFamily="34" charset="0"/>
              </a:rPr>
              <a:t>Arbetstid kan </a:t>
            </a:r>
            <a:r>
              <a:rPr lang="sv-SE" sz="12000" u="sng" dirty="0">
                <a:effectLst/>
                <a:latin typeface="Calibri" panose="020F0502020204030204" pitchFamily="34" charset="0"/>
                <a:ea typeface="Calibri" panose="020F0502020204030204" pitchFamily="34" charset="0"/>
                <a:cs typeface="Calibri" panose="020F0502020204030204" pitchFamily="34" charset="0"/>
              </a:rPr>
              <a:t>max. vara 300 minuter</a:t>
            </a:r>
            <a:r>
              <a:rPr lang="sv-SE" sz="12000" dirty="0">
                <a:effectLst/>
                <a:latin typeface="Calibri" panose="020F0502020204030204" pitchFamily="34" charset="0"/>
                <a:ea typeface="Calibri" panose="020F0502020204030204" pitchFamily="34" charset="0"/>
                <a:cs typeface="Calibri" panose="020F0502020204030204" pitchFamily="34" charset="0"/>
              </a:rPr>
              <a:t> och startar vid första upptag. </a:t>
            </a:r>
            <a:endParaRPr lang="sv-SE" sz="12000" dirty="0">
              <a:latin typeface="Calibri" panose="020F0502020204030204" pitchFamily="34" charset="0"/>
              <a:ea typeface="Calibri" panose="020F0502020204030204" pitchFamily="34" charset="0"/>
              <a:cs typeface="Times New Roman" panose="02020603050405020304" pitchFamily="18" charset="0"/>
            </a:endParaRPr>
          </a:p>
          <a:p>
            <a:pPr marL="1028700" indent="-571500" algn="l">
              <a:lnSpc>
                <a:spcPct val="107000"/>
              </a:lnSpc>
              <a:buFont typeface="Arial" panose="020B0604020202020204" pitchFamily="34" charset="0"/>
              <a:buChar char="•"/>
            </a:pPr>
            <a:r>
              <a:rPr lang="sv-SE" sz="12000" dirty="0">
                <a:effectLst/>
                <a:latin typeface="Calibri" panose="020F0502020204030204" pitchFamily="34" charset="0"/>
                <a:ea typeface="Calibri" panose="020F0502020204030204" pitchFamily="34" charset="0"/>
                <a:cs typeface="Calibri" panose="020F0502020204030204" pitchFamily="34" charset="0"/>
              </a:rPr>
              <a:t>För att fastslå att det är älgarbete, ska domare:</a:t>
            </a:r>
            <a:endParaRPr lang="sv-SE" sz="12000" dirty="0">
              <a:effectLst/>
              <a:latin typeface="Calibri" panose="020F0502020204030204" pitchFamily="34" charset="0"/>
              <a:ea typeface="Calibri" panose="020F0502020204030204" pitchFamily="34" charset="0"/>
              <a:cs typeface="Times New Roman" panose="02020603050405020304" pitchFamily="18" charset="0"/>
            </a:endParaRPr>
          </a:p>
          <a:p>
            <a:pPr marL="1714500" lvl="3" indent="-342900" algn="l">
              <a:lnSpc>
                <a:spcPct val="107000"/>
              </a:lnSpc>
              <a:buFont typeface="+mj-lt"/>
              <a:buAutoNum type="alphaLcPeriod"/>
            </a:pPr>
            <a:r>
              <a:rPr lang="sv-SE" sz="12000" dirty="0">
                <a:effectLst/>
                <a:latin typeface="Calibri" panose="020F0502020204030204" pitchFamily="34" charset="0"/>
                <a:ea typeface="Calibri" panose="020F0502020204030204" pitchFamily="34" charset="0"/>
                <a:cs typeface="Calibri" panose="020F0502020204030204" pitchFamily="34" charset="0"/>
              </a:rPr>
              <a:t>Höra upptag som </a:t>
            </a:r>
            <a:r>
              <a:rPr lang="sv-SE" sz="12000" u="sng" dirty="0">
                <a:effectLst/>
                <a:latin typeface="Calibri" panose="020F0502020204030204" pitchFamily="34" charset="0"/>
                <a:ea typeface="Calibri" panose="020F0502020204030204" pitchFamily="34" charset="0"/>
                <a:cs typeface="Calibri" panose="020F0502020204030204" pitchFamily="34" charset="0"/>
              </a:rPr>
              <a:t>med säkerhet </a:t>
            </a:r>
            <a:r>
              <a:rPr lang="sv-SE" sz="12000" dirty="0">
                <a:effectLst/>
                <a:latin typeface="Calibri" panose="020F0502020204030204" pitchFamily="34" charset="0"/>
                <a:ea typeface="Calibri" panose="020F0502020204030204" pitchFamily="34" charset="0"/>
                <a:cs typeface="Calibri" panose="020F0502020204030204" pitchFamily="34" charset="0"/>
              </a:rPr>
              <a:t>är älgarbete.</a:t>
            </a:r>
            <a:endParaRPr lang="sv-SE" sz="12000" dirty="0">
              <a:effectLst/>
              <a:latin typeface="Calibri" panose="020F0502020204030204" pitchFamily="34" charset="0"/>
              <a:ea typeface="Calibri" panose="020F0502020204030204" pitchFamily="34" charset="0"/>
              <a:cs typeface="Times New Roman" panose="02020603050405020304" pitchFamily="18" charset="0"/>
            </a:endParaRPr>
          </a:p>
          <a:p>
            <a:pPr marL="1714500" lvl="3" indent="-342900" algn="l">
              <a:lnSpc>
                <a:spcPct val="107000"/>
              </a:lnSpc>
              <a:buFont typeface="+mj-lt"/>
              <a:buAutoNum type="alphaLcPeriod"/>
            </a:pPr>
            <a:r>
              <a:rPr lang="sv-SE" sz="12000" dirty="0">
                <a:effectLst/>
                <a:latin typeface="Calibri" panose="020F0502020204030204" pitchFamily="34" charset="0"/>
                <a:ea typeface="Calibri" panose="020F0502020204030204" pitchFamily="34" charset="0"/>
                <a:cs typeface="Calibri" panose="020F0502020204030204" pitchFamily="34" charset="0"/>
              </a:rPr>
              <a:t>Eller se älg och att hunden har närkontakt.</a:t>
            </a:r>
            <a:endParaRPr lang="sv-SE" sz="12000" dirty="0">
              <a:effectLst/>
              <a:latin typeface="Calibri" panose="020F0502020204030204" pitchFamily="34" charset="0"/>
              <a:ea typeface="Calibri" panose="020F0502020204030204" pitchFamily="34" charset="0"/>
              <a:cs typeface="Times New Roman" panose="02020603050405020304" pitchFamily="18" charset="0"/>
            </a:endParaRPr>
          </a:p>
          <a:p>
            <a:pPr marL="1714500" lvl="3" indent="-342900" algn="l">
              <a:lnSpc>
                <a:spcPct val="107000"/>
              </a:lnSpc>
              <a:buFont typeface="+mj-lt"/>
              <a:buAutoNum type="alphaLcPeriod"/>
            </a:pPr>
            <a:r>
              <a:rPr lang="sv-SE" sz="12000" dirty="0">
                <a:effectLst/>
                <a:latin typeface="Calibri" panose="020F0502020204030204" pitchFamily="34" charset="0"/>
                <a:ea typeface="Calibri" panose="020F0502020204030204" pitchFamily="34" charset="0"/>
                <a:cs typeface="Calibri" panose="020F0502020204030204" pitchFamily="34" charset="0"/>
              </a:rPr>
              <a:t>Eller konstatera fast ståndskallmarkering på PBP och senare höra hunden i fast ståndskall på samma plats som första markering.</a:t>
            </a:r>
            <a:endParaRPr lang="sv-SE" sz="12000" dirty="0">
              <a:effectLst/>
              <a:latin typeface="Calibri" panose="020F0502020204030204" pitchFamily="34" charset="0"/>
              <a:ea typeface="Calibri" panose="020F0502020204030204" pitchFamily="34" charset="0"/>
              <a:cs typeface="Times New Roman" panose="02020603050405020304" pitchFamily="18" charset="0"/>
            </a:endParaRPr>
          </a:p>
          <a:p>
            <a:pPr marL="1714500" lvl="3" indent="-342900" algn="l">
              <a:lnSpc>
                <a:spcPct val="107000"/>
              </a:lnSpc>
              <a:spcAft>
                <a:spcPts val="800"/>
              </a:spcAft>
              <a:buFont typeface="+mj-lt"/>
              <a:buAutoNum type="alphaLcPeriod"/>
            </a:pPr>
            <a:r>
              <a:rPr lang="sv-SE" sz="12000" dirty="0">
                <a:effectLst/>
                <a:latin typeface="Calibri" panose="020F0502020204030204" pitchFamily="34" charset="0"/>
                <a:ea typeface="Calibri" panose="020F0502020204030204" pitchFamily="34" charset="0"/>
                <a:cs typeface="Calibri" panose="020F0502020204030204" pitchFamily="34" charset="0"/>
              </a:rPr>
              <a:t>Eller konstatera upptag med pejlens hjälp </a:t>
            </a:r>
            <a:r>
              <a:rPr lang="sv-SE" sz="12000" u="sng" dirty="0">
                <a:effectLst/>
                <a:latin typeface="Calibri" panose="020F0502020204030204" pitchFamily="34" charset="0"/>
                <a:ea typeface="Calibri" panose="020F0502020204030204" pitchFamily="34" charset="0"/>
                <a:cs typeface="Calibri" panose="020F0502020204030204" pitchFamily="34" charset="0"/>
              </a:rPr>
              <a:t>och upptaget kan säkerställas</a:t>
            </a:r>
            <a:r>
              <a:rPr lang="sv-SE" sz="12000" dirty="0">
                <a:effectLst/>
                <a:latin typeface="Calibri" panose="020F0502020204030204" pitchFamily="34" charset="0"/>
                <a:ea typeface="Calibri" panose="020F0502020204030204" pitchFamily="34" charset="0"/>
                <a:cs typeface="Calibri" panose="020F0502020204030204" pitchFamily="34" charset="0"/>
              </a:rPr>
              <a:t> (typ att </a:t>
            </a:r>
            <a:r>
              <a:rPr lang="sv-SE" sz="12000" dirty="0" err="1">
                <a:effectLst/>
                <a:latin typeface="Calibri" panose="020F0502020204030204" pitchFamily="34" charset="0"/>
                <a:ea typeface="Calibri" panose="020F0502020204030204" pitchFamily="34" charset="0"/>
                <a:cs typeface="Calibri" panose="020F0502020204030204" pitchFamily="34" charset="0"/>
              </a:rPr>
              <a:t>älgarbetet</a:t>
            </a:r>
            <a:r>
              <a:rPr lang="sv-SE" sz="12000" dirty="0">
                <a:effectLst/>
                <a:latin typeface="Calibri" panose="020F0502020204030204" pitchFamily="34" charset="0"/>
                <a:ea typeface="Calibri" panose="020F0502020204030204" pitchFamily="34" charset="0"/>
                <a:cs typeface="Calibri" panose="020F0502020204030204" pitchFamily="34" charset="0"/>
              </a:rPr>
              <a:t> fortgår när man får kontakt med hunden eller </a:t>
            </a:r>
            <a:r>
              <a:rPr lang="sv-SE" sz="12000" u="sng" dirty="0">
                <a:effectLst/>
                <a:latin typeface="Calibri" panose="020F0502020204030204" pitchFamily="34" charset="0"/>
                <a:ea typeface="Calibri" panose="020F0502020204030204" pitchFamily="34" charset="0"/>
                <a:cs typeface="Calibri" panose="020F0502020204030204" pitchFamily="34" charset="0"/>
              </a:rPr>
              <a:t>säker</a:t>
            </a:r>
            <a:r>
              <a:rPr lang="sv-SE" sz="12000" dirty="0">
                <a:effectLst/>
                <a:latin typeface="Calibri" panose="020F0502020204030204" pitchFamily="34" charset="0"/>
                <a:ea typeface="Calibri" panose="020F0502020204030204" pitchFamily="34" charset="0"/>
                <a:cs typeface="Calibri" panose="020F0502020204030204" pitchFamily="34" charset="0"/>
              </a:rPr>
              <a:t> observa­tion av färska flyktspår av älg och den hund som bedöms eller annat tydligt bevis på att hunden hittat älg).</a:t>
            </a:r>
            <a:endParaRPr lang="sv-SE" sz="1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87D6F465-FC0A-4588-825F-D15DCBB58E1A}"/>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3831769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6857998"/>
          </a:xfrm>
          <a:prstGeom prst="rect">
            <a:avLst/>
          </a:prstGeom>
        </p:spPr>
      </p:pic>
      <p:sp>
        <p:nvSpPr>
          <p:cNvPr id="2" name="Rubrik 1"/>
          <p:cNvSpPr>
            <a:spLocks noGrp="1"/>
          </p:cNvSpPr>
          <p:nvPr>
            <p:ph type="ctrTitle"/>
          </p:nvPr>
        </p:nvSpPr>
        <p:spPr>
          <a:xfrm>
            <a:off x="256966" y="120580"/>
            <a:ext cx="11507569"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868119" y="1665603"/>
            <a:ext cx="10455761" cy="3620075"/>
          </a:xfrm>
          <a:solidFill>
            <a:srgbClr val="F8F8F8">
              <a:alpha val="74902"/>
            </a:srgbClr>
          </a:solidFill>
        </p:spPr>
        <p:txBody>
          <a:bodyPr>
            <a:normAutofit fontScale="77500" lnSpcReduction="20000"/>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3900" b="1" i="1" dirty="0">
                <a:effectLst/>
                <a:latin typeface="Calibri" panose="020F0502020204030204" pitchFamily="34" charset="0"/>
                <a:ea typeface="Calibri" panose="020F0502020204030204" pitchFamily="34" charset="0"/>
                <a:cs typeface="Calibri" panose="020F0502020204030204" pitchFamily="34" charset="0"/>
              </a:rPr>
              <a:t>2.2 </a:t>
            </a:r>
            <a:r>
              <a:rPr lang="sv-SE" sz="3900" b="1" dirty="0">
                <a:effectLst/>
                <a:latin typeface="Calibri" panose="020F0502020204030204" pitchFamily="34" charset="0"/>
                <a:ea typeface="Calibri" panose="020F0502020204030204" pitchFamily="34" charset="0"/>
                <a:cs typeface="Calibri" panose="020F0502020204030204" pitchFamily="34" charset="0"/>
              </a:rPr>
              <a:t>	Arbetstid - forts</a:t>
            </a:r>
            <a:endParaRPr lang="sv-SE" sz="3900" b="1" dirty="0">
              <a:latin typeface="Calibri" panose="020F0502020204030204" pitchFamily="34" charset="0"/>
              <a:ea typeface="Calibri" panose="020F0502020204030204" pitchFamily="34" charset="0"/>
              <a:cs typeface="Times New Roman" panose="02020603050405020304" pitchFamily="18" charset="0"/>
            </a:endParaRPr>
          </a:p>
          <a:p>
            <a:pPr marL="1143000" lvl="1" indent="-685800" algn="l">
              <a:lnSpc>
                <a:spcPct val="107000"/>
              </a:lnSpc>
              <a:spcAft>
                <a:spcPts val="800"/>
              </a:spcAft>
              <a:buFont typeface="Arial" panose="020B0604020202020204" pitchFamily="34" charset="0"/>
              <a:buChar char="•"/>
            </a:pPr>
            <a:r>
              <a:rPr lang="sv-SE" sz="3900" dirty="0">
                <a:effectLst/>
                <a:latin typeface="Calibri" panose="020F0502020204030204" pitchFamily="34" charset="0"/>
                <a:ea typeface="Calibri" panose="020F0502020204030204" pitchFamily="34" charset="0"/>
                <a:cs typeface="Calibri" panose="020F0502020204030204" pitchFamily="34" charset="0"/>
              </a:rPr>
              <a:t>Tysta upptag ska således säkerställas via spår eller på annat säkert sätt. Kan domaren inte med säkerhet fastställa att hunden förföljer älg fortsätter provet som söktid.</a:t>
            </a:r>
          </a:p>
          <a:p>
            <a:pPr marL="1143000" lvl="1" indent="-685800" algn="l">
              <a:lnSpc>
                <a:spcPct val="107000"/>
              </a:lnSpc>
              <a:spcAft>
                <a:spcPts val="800"/>
              </a:spcAft>
              <a:buFont typeface="Arial" panose="020B0604020202020204" pitchFamily="34" charset="0"/>
              <a:buChar char="•"/>
            </a:pPr>
            <a:r>
              <a:rPr lang="sv-SE" sz="3900" dirty="0">
                <a:effectLst/>
                <a:latin typeface="Calibri" panose="020F0502020204030204" pitchFamily="34" charset="0"/>
                <a:ea typeface="Calibri" panose="020F0502020204030204" pitchFamily="34" charset="0"/>
                <a:cs typeface="Calibri" panose="020F0502020204030204" pitchFamily="34" charset="0"/>
              </a:rPr>
              <a:t>Älgarbetstiden består av ”poänggivande arbetstid” respektive ”icke poänggivande arbetstid”</a:t>
            </a:r>
            <a:endParaRPr lang="sv-SE" sz="39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spcAft>
                <a:spcPts val="800"/>
              </a:spcAft>
            </a:pPr>
            <a:endParaRPr lang="sv-SE" sz="12000" dirty="0">
              <a:effectLst/>
              <a:latin typeface="Calibri" panose="020F0502020204030204" pitchFamily="34" charset="0"/>
              <a:ea typeface="Calibri" panose="020F0502020204030204" pitchFamily="34" charset="0"/>
              <a:cs typeface="Calibri" panose="020F0502020204030204" pitchFamily="34" charset="0"/>
            </a:endParaRPr>
          </a:p>
          <a:p>
            <a:pPr marL="179705" algn="l">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215E2068-F01A-47AD-85D0-3B1D51F2E4AF}"/>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965529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914928"/>
          </a:xfrm>
          <a:prstGeom prst="rect">
            <a:avLst/>
          </a:prstGeom>
        </p:spPr>
      </p:pic>
      <p:sp>
        <p:nvSpPr>
          <p:cNvPr id="2" name="Rubrik 1"/>
          <p:cNvSpPr>
            <a:spLocks noGrp="1"/>
          </p:cNvSpPr>
          <p:nvPr>
            <p:ph type="ctrTitle"/>
          </p:nvPr>
        </p:nvSpPr>
        <p:spPr>
          <a:xfrm>
            <a:off x="211872" y="135793"/>
            <a:ext cx="11708781"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780586" y="1126273"/>
            <a:ext cx="10571356" cy="5595934"/>
          </a:xfrm>
          <a:solidFill>
            <a:srgbClr val="F8F8F8">
              <a:alpha val="74902"/>
            </a:srgbClr>
          </a:solidFill>
        </p:spPr>
        <p:txBody>
          <a:bodyPr>
            <a:normAutofit/>
          </a:bodyPr>
          <a:lstStyle/>
          <a:p>
            <a:pPr marL="457200" algn="l">
              <a:lnSpc>
                <a:spcPct val="107000"/>
              </a:lnSpc>
            </a:pPr>
            <a:r>
              <a:rPr lang="sv-SE" sz="3000" b="1" i="1" dirty="0">
                <a:effectLst/>
                <a:latin typeface="Calibri" panose="020F0502020204030204" pitchFamily="34" charset="0"/>
                <a:ea typeface="Calibri" panose="020F0502020204030204" pitchFamily="34" charset="0"/>
                <a:cs typeface="Calibri" panose="020F0502020204030204" pitchFamily="34" charset="0"/>
              </a:rPr>
              <a:t>2.2 </a:t>
            </a:r>
            <a:r>
              <a:rPr lang="sv-SE" sz="3000" b="1" dirty="0">
                <a:effectLst/>
                <a:latin typeface="Calibri" panose="020F0502020204030204" pitchFamily="34" charset="0"/>
                <a:ea typeface="Calibri" panose="020F0502020204030204" pitchFamily="34" charset="0"/>
                <a:cs typeface="Calibri" panose="020F0502020204030204" pitchFamily="34" charset="0"/>
              </a:rPr>
              <a:t>Arbetstid - Forts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179705" algn="l">
              <a:lnSpc>
                <a:spcPct val="107000"/>
              </a:lnSpc>
              <a:spcAft>
                <a:spcPts val="800"/>
              </a:spcAft>
            </a:pPr>
            <a:r>
              <a:rPr lang="sv-SE" sz="3000" b="1" i="1" dirty="0">
                <a:effectLst/>
                <a:latin typeface="Calibri" panose="020F0502020204030204" pitchFamily="34" charset="0"/>
                <a:ea typeface="Calibri" panose="020F0502020204030204" pitchFamily="34" charset="0"/>
                <a:cs typeface="Calibri" panose="020F0502020204030204" pitchFamily="34" charset="0"/>
              </a:rPr>
              <a:t>Poänggivande arbetstid (PA)</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Hunden skäller fast ståndskall på älg</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Hunden skäller gångstånd</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Hunden tar kontakt under </a:t>
            </a:r>
            <a:r>
              <a:rPr lang="sv-SE" sz="3000" dirty="0" err="1">
                <a:effectLst/>
                <a:latin typeface="Calibri" panose="020F0502020204030204" pitchFamily="34" charset="0"/>
                <a:ea typeface="Calibri" panose="020F0502020204030204" pitchFamily="34" charset="0"/>
                <a:cs typeface="Calibri" panose="020F0502020204030204" pitchFamily="34" charset="0"/>
              </a:rPr>
              <a:t>älgarbetet</a:t>
            </a:r>
            <a:r>
              <a:rPr lang="sv-SE" sz="3000" dirty="0">
                <a:effectLst/>
                <a:latin typeface="Calibri" panose="020F0502020204030204" pitchFamily="34" charset="0"/>
                <a:ea typeface="Calibri" panose="020F0502020204030204" pitchFamily="34" charset="0"/>
                <a:cs typeface="Calibri" panose="020F0502020204030204" pitchFamily="34" charset="0"/>
              </a:rPr>
              <a:t> och återupptar </a:t>
            </a:r>
            <a:r>
              <a:rPr lang="sv-SE" sz="3000" dirty="0" err="1">
                <a:effectLst/>
                <a:latin typeface="Calibri" panose="020F0502020204030204" pitchFamily="34" charset="0"/>
                <a:ea typeface="Calibri" panose="020F0502020204030204" pitchFamily="34" charset="0"/>
                <a:cs typeface="Calibri" panose="020F0502020204030204" pitchFamily="34" charset="0"/>
              </a:rPr>
              <a:t>älgarbetet</a:t>
            </a:r>
            <a:r>
              <a:rPr lang="sv-SE" sz="3000" dirty="0">
                <a:effectLst/>
                <a:latin typeface="Calibri" panose="020F0502020204030204" pitchFamily="34" charset="0"/>
                <a:ea typeface="Calibri" panose="020F0502020204030204" pitchFamily="34" charset="0"/>
                <a:cs typeface="Calibri" panose="020F0502020204030204" pitchFamily="34" charset="0"/>
              </a:rPr>
              <a:t> omedelbart (upp till 2 min hos provgrupp)</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Hunden förföljer älg</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spcAft>
                <a:spcPts val="800"/>
              </a:spcAft>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Hundens återgång till provgrupp efter avslutat förföljande</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F4779DBD-C66A-4979-8D97-84936E2E81B8}"/>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38383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137885"/>
            <a:ext cx="11873948" cy="887446"/>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 INLEDANDE FÖRUTSÄTTNINGAR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46544" y="1240971"/>
            <a:ext cx="11551920" cy="4422712"/>
          </a:xfrm>
          <a:solidFill>
            <a:srgbClr val="F8F8F8">
              <a:alpha val="74902"/>
            </a:srgbClr>
          </a:solidFill>
        </p:spPr>
        <p:txBody>
          <a:bodyPr>
            <a:normAutofit/>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l">
              <a:lnSpc>
                <a:spcPct val="107000"/>
              </a:lnSpc>
              <a:buFont typeface="+mj-lt"/>
              <a:buAutoNum type="arabicPeriod"/>
            </a:pPr>
            <a:r>
              <a:rPr lang="sv-SE" sz="3000" b="1" dirty="0">
                <a:effectLst/>
                <a:latin typeface="Calibri" panose="020F0502020204030204" pitchFamily="34" charset="0"/>
                <a:ea typeface="Calibri" panose="020F0502020204030204" pitchFamily="34" charset="0"/>
                <a:cs typeface="Times New Roman" panose="02020603050405020304" pitchFamily="18" charset="0"/>
              </a:rPr>
              <a:t> Allmänt</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11430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Times New Roman" panose="02020603050405020304" pitchFamily="18" charset="0"/>
              </a:rPr>
              <a:t>Bedömningsföreskrifterna gäller för normala provförhållanden och enbart utgående från de fakta som domaren med säkerhet konstaterat. </a:t>
            </a:r>
          </a:p>
          <a:p>
            <a:pPr marL="11430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Times New Roman" panose="02020603050405020304" pitchFamily="18" charset="0"/>
              </a:rPr>
              <a:t>Domaren ska under hela provtiden utvärdera hundens egenskaper och användbarhet som medhjälpare under jakt på älg i värdiga former </a:t>
            </a: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C588BCA1-8D44-41FE-BEE5-551FFD5CA980}"/>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15100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434898" y="122662"/>
            <a:ext cx="11229278" cy="847493"/>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680530" y="1410629"/>
            <a:ext cx="10707984" cy="5324708"/>
          </a:xfrm>
          <a:solidFill>
            <a:srgbClr val="F8F8F8">
              <a:alpha val="74902"/>
            </a:srgbClr>
          </a:solidFill>
        </p:spPr>
        <p:txBody>
          <a:bodyPr>
            <a:noAutofit/>
          </a:bodyPr>
          <a:lstStyle/>
          <a:p>
            <a:pPr marL="179705" algn="l">
              <a:lnSpc>
                <a:spcPct val="107000"/>
              </a:lnSpc>
              <a:spcAft>
                <a:spcPts val="800"/>
              </a:spcAft>
            </a:pPr>
            <a:r>
              <a:rPr lang="sv-SE" sz="3000" b="1" i="1" dirty="0">
                <a:effectLst/>
                <a:latin typeface="Calibri" panose="020F0502020204030204" pitchFamily="34" charset="0"/>
                <a:ea typeface="Calibri" panose="020F0502020204030204" pitchFamily="34" charset="0"/>
                <a:cs typeface="Calibri" panose="020F0502020204030204" pitchFamily="34" charset="0"/>
              </a:rPr>
              <a:t>Icke poänggivande arbetstid (älgarbete avbryts – ”övrig provtid”) (IPA)</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Hunden tar kontakt under </a:t>
            </a:r>
            <a:r>
              <a:rPr lang="sv-SE" sz="3000" dirty="0" err="1">
                <a:effectLst/>
                <a:latin typeface="Calibri" panose="020F0502020204030204" pitchFamily="34" charset="0"/>
                <a:ea typeface="Calibri" panose="020F0502020204030204" pitchFamily="34" charset="0"/>
                <a:cs typeface="Calibri" panose="020F0502020204030204" pitchFamily="34" charset="0"/>
              </a:rPr>
              <a:t>älgarbetet</a:t>
            </a:r>
            <a:r>
              <a:rPr lang="sv-SE" sz="3000" dirty="0">
                <a:effectLst/>
                <a:latin typeface="Calibri" panose="020F0502020204030204" pitchFamily="34" charset="0"/>
                <a:ea typeface="Calibri" panose="020F0502020204030204" pitchFamily="34" charset="0"/>
                <a:cs typeface="Calibri" panose="020F0502020204030204" pitchFamily="34" charset="0"/>
              </a:rPr>
              <a:t> och stannar kvar hos provgruppen/bryter dvs återgår inte omedelbart till älg/ståndskall (kontaktbesök överstigande 2 minuter hos provgruppen).</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Tiden från det hunden kommer tillbaka till provgruppen efter förföljande av älg som inte vill stanna - dvs tiden hunden stannar kvar hos provgrupp innan den går ut på nytt sökarbete (punkt c)).</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3944580E-BB8A-4C3F-B1D5-C4E2920745DA}"/>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139278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505920" y="271839"/>
            <a:ext cx="11061684" cy="761880"/>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565158" y="1651787"/>
            <a:ext cx="11061684" cy="4246883"/>
          </a:xfrm>
          <a:solidFill>
            <a:srgbClr val="F8F8F8">
              <a:alpha val="74902"/>
            </a:srgbClr>
          </a:solidFill>
        </p:spPr>
        <p:txBody>
          <a:bodyPr>
            <a:noAutofit/>
          </a:bodyPr>
          <a:lstStyle/>
          <a:p>
            <a:pPr marL="179705" algn="l">
              <a:lnSpc>
                <a:spcPct val="107000"/>
              </a:lnSpc>
              <a:spcAft>
                <a:spcPts val="800"/>
              </a:spcAft>
            </a:pPr>
            <a:r>
              <a:rPr lang="sv-SE" sz="3000" b="1" i="1" dirty="0">
                <a:effectLst/>
                <a:latin typeface="Calibri" panose="020F0502020204030204" pitchFamily="34" charset="0"/>
                <a:ea typeface="Calibri" panose="020F0502020204030204" pitchFamily="34" charset="0"/>
                <a:cs typeface="Calibri" panose="020F0502020204030204" pitchFamily="34" charset="0"/>
              </a:rPr>
              <a:t>Icke poänggivande arbetstid (älgarbete avbryts – ”övrig provtid”) (IPA) - </a:t>
            </a:r>
            <a:r>
              <a:rPr lang="sv-SE" sz="3000" b="1" dirty="0">
                <a:effectLst/>
                <a:latin typeface="Calibri" panose="020F0502020204030204" pitchFamily="34" charset="0"/>
                <a:ea typeface="Calibri" panose="020F0502020204030204" pitchFamily="34" charset="0"/>
                <a:cs typeface="Calibri" panose="020F0502020204030204" pitchFamily="34" charset="0"/>
              </a:rPr>
              <a:t>forts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r>
              <a:rPr lang="sv-SE" sz="3000" dirty="0">
                <a:latin typeface="Calibri" panose="020F0502020204030204" pitchFamily="34" charset="0"/>
                <a:ea typeface="Calibri" panose="020F0502020204030204" pitchFamily="34" charset="0"/>
                <a:cs typeface="Calibri" panose="020F0502020204030204" pitchFamily="34" charset="0"/>
              </a:rPr>
              <a:t>c. 	</a:t>
            </a:r>
            <a:r>
              <a:rPr lang="sv-SE" sz="3000" dirty="0">
                <a:effectLst/>
                <a:latin typeface="Calibri" panose="020F0502020204030204" pitchFamily="34" charset="0"/>
                <a:ea typeface="Calibri" panose="020F0502020204030204" pitchFamily="34" charset="0"/>
                <a:cs typeface="Calibri" panose="020F0502020204030204" pitchFamily="34" charset="0"/>
              </a:rPr>
              <a:t>Hundens sökarbete efter det den återkommit till provgruppen  	från att ha förföljt älg (”sök under övrig provtid”).</a:t>
            </a:r>
            <a:endParaRPr lang="sv-SE" sz="3000" dirty="0">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r>
              <a:rPr lang="sv-SE" sz="3000" dirty="0">
                <a:effectLst/>
                <a:latin typeface="Calibri" panose="020F0502020204030204" pitchFamily="34" charset="0"/>
                <a:ea typeface="Calibri" panose="020F0502020204030204" pitchFamily="34" charset="0"/>
                <a:cs typeface="Times New Roman" panose="02020603050405020304" pitchFamily="18" charset="0"/>
              </a:rPr>
              <a:t>d. </a:t>
            </a:r>
            <a:r>
              <a:rPr lang="sv-SE" sz="3000" dirty="0">
                <a:effectLst/>
                <a:latin typeface="Calibri" panose="020F0502020204030204" pitchFamily="34" charset="0"/>
                <a:ea typeface="Calibri" panose="020F0502020204030204" pitchFamily="34" charset="0"/>
                <a:cs typeface="Calibri" panose="020F0502020204030204" pitchFamily="34" charset="0"/>
              </a:rPr>
              <a:t>Hunden överger älgarbete eller överger provgrupp under icke 	poäng­givan­de arbetstid för att uppsöka gårdar, vägar, bilen eller 	liknande (PBP ska användas av domaren för att styrka 	bedömningen).</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6B48CF3E-AEF6-449B-8BF0-08E52B5CFBBA}"/>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630392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189"/>
            <a:ext cx="12192000" cy="6886378"/>
          </a:xfrm>
          <a:prstGeom prst="rect">
            <a:avLst/>
          </a:prstGeom>
        </p:spPr>
      </p:pic>
      <p:sp>
        <p:nvSpPr>
          <p:cNvPr id="2" name="Rubrik 1"/>
          <p:cNvSpPr>
            <a:spLocks noGrp="1"/>
          </p:cNvSpPr>
          <p:nvPr>
            <p:ph type="ctrTitle"/>
          </p:nvPr>
        </p:nvSpPr>
        <p:spPr>
          <a:xfrm>
            <a:off x="405651" y="178077"/>
            <a:ext cx="11217266"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725214" y="2065859"/>
            <a:ext cx="10897703" cy="3557175"/>
          </a:xfrm>
          <a:solidFill>
            <a:srgbClr val="F8F8F8">
              <a:alpha val="74902"/>
            </a:srgbClr>
          </a:solidFill>
        </p:spPr>
        <p:txBody>
          <a:bodyPr>
            <a:noAutofit/>
          </a:bodyPr>
          <a:lstStyle/>
          <a:p>
            <a:pPr lvl="1" algn="l">
              <a:lnSpc>
                <a:spcPct val="107000"/>
              </a:lnSpc>
            </a:pPr>
            <a:r>
              <a:rPr lang="sv-SE" sz="3000" b="1" i="1" dirty="0">
                <a:latin typeface="Calibri" panose="020F0502020204030204" pitchFamily="34" charset="0"/>
                <a:ea typeface="Calibri" panose="020F0502020204030204" pitchFamily="34" charset="0"/>
                <a:cs typeface="Calibri" panose="020F0502020204030204" pitchFamily="34" charset="0"/>
              </a:rPr>
              <a:t>2.3  </a:t>
            </a:r>
            <a:r>
              <a:rPr lang="sv-SE" sz="3000" b="1" dirty="0">
                <a:effectLst/>
                <a:latin typeface="Calibri" panose="020F0502020204030204" pitchFamily="34" charset="0"/>
                <a:ea typeface="Calibri" panose="020F0502020204030204" pitchFamily="34" charset="0"/>
                <a:cs typeface="Calibri" panose="020F0502020204030204" pitchFamily="34" charset="0"/>
              </a:rPr>
              <a:t>Älgarbete efter mörkrets inbrott.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Arbets-/provtiden slutar senast </a:t>
            </a:r>
            <a:r>
              <a:rPr lang="sv-SE" sz="3000" u="sng" dirty="0">
                <a:effectLst/>
                <a:latin typeface="Calibri" panose="020F0502020204030204" pitchFamily="34" charset="0"/>
                <a:ea typeface="Calibri" panose="020F0502020204030204" pitchFamily="34" charset="0"/>
                <a:cs typeface="Calibri" panose="020F0502020204030204" pitchFamily="34" charset="0"/>
              </a:rPr>
              <a:t>60 minuter efter mörkrets inbrott dock senast tre (3) timmar efter solens nedgång</a:t>
            </a:r>
            <a:r>
              <a:rPr lang="sv-SE" sz="3000" dirty="0">
                <a:effectLst/>
                <a:latin typeface="Calibri" panose="020F0502020204030204" pitchFamily="34" charset="0"/>
                <a:ea typeface="Calibri" panose="020F0502020204030204" pitchFamily="34" charset="0"/>
                <a:cs typeface="Calibri" panose="020F0502020204030204" pitchFamily="34" charset="0"/>
              </a:rPr>
              <a:t>.</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Det är mörkt när skogskortet inte kan fyllas i utan extra belysning (domaren ska i skogskortet ange tidpunkt för mörkrets inbrott den aktuella provdagen).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B83FB7DC-8834-4C67-8269-66BC9E7BA56F}"/>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033765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189"/>
            <a:ext cx="12192000" cy="6886378"/>
          </a:xfrm>
          <a:prstGeom prst="rect">
            <a:avLst/>
          </a:prstGeom>
        </p:spPr>
      </p:pic>
      <p:sp>
        <p:nvSpPr>
          <p:cNvPr id="2" name="Rubrik 1"/>
          <p:cNvSpPr>
            <a:spLocks noGrp="1"/>
          </p:cNvSpPr>
          <p:nvPr>
            <p:ph type="ctrTitle"/>
          </p:nvPr>
        </p:nvSpPr>
        <p:spPr>
          <a:xfrm>
            <a:off x="386990" y="95768"/>
            <a:ext cx="11217266"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746234" y="1055876"/>
            <a:ext cx="10699531" cy="5706356"/>
          </a:xfrm>
          <a:solidFill>
            <a:srgbClr val="F8F8F8">
              <a:alpha val="74902"/>
            </a:srgbClr>
          </a:solidFill>
        </p:spPr>
        <p:txBody>
          <a:bodyPr>
            <a:noAutofit/>
          </a:bodyPr>
          <a:lstStyle/>
          <a:p>
            <a:pPr lvl="1" algn="l">
              <a:lnSpc>
                <a:spcPct val="107000"/>
              </a:lnSpc>
            </a:pPr>
            <a:r>
              <a:rPr lang="sv-SE" sz="3000" b="1" i="1" dirty="0">
                <a:latin typeface="Calibri" panose="020F0502020204030204" pitchFamily="34" charset="0"/>
                <a:ea typeface="Calibri" panose="020F0502020204030204" pitchFamily="34" charset="0"/>
                <a:cs typeface="Calibri" panose="020F0502020204030204" pitchFamily="34" charset="0"/>
              </a:rPr>
              <a:t>2.3  </a:t>
            </a:r>
            <a:r>
              <a:rPr lang="sv-SE" sz="3000" b="1" dirty="0">
                <a:effectLst/>
                <a:latin typeface="Calibri" panose="020F0502020204030204" pitchFamily="34" charset="0"/>
                <a:ea typeface="Calibri" panose="020F0502020204030204" pitchFamily="34" charset="0"/>
                <a:cs typeface="Calibri" panose="020F0502020204030204" pitchFamily="34" charset="0"/>
              </a:rPr>
              <a:t>Älgarbete efter mörkrets inbrott</a:t>
            </a:r>
            <a:r>
              <a:rPr lang="sv-SE" sz="3000" b="1" dirty="0">
                <a:latin typeface="Calibri" panose="020F0502020204030204" pitchFamily="34" charset="0"/>
                <a:ea typeface="Calibri" panose="020F0502020204030204" pitchFamily="34" charset="0"/>
                <a:cs typeface="Calibri" panose="020F0502020204030204" pitchFamily="34" charset="0"/>
              </a:rPr>
              <a:t> - forts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gn="l">
              <a:lnSpc>
                <a:spcPct val="107000"/>
              </a:lnSpc>
              <a:buAutoNum type="alphaLcPeriod" startAt="3"/>
            </a:pPr>
            <a:r>
              <a:rPr lang="sv-SE" sz="3000" dirty="0">
                <a:effectLst/>
                <a:latin typeface="Calibri" panose="020F0502020204030204" pitchFamily="34" charset="0"/>
                <a:ea typeface="Calibri" panose="020F0502020204030204" pitchFamily="34" charset="0"/>
                <a:cs typeface="Calibri" panose="020F0502020204030204" pitchFamily="34" charset="0"/>
              </a:rPr>
              <a:t>Det är endast </a:t>
            </a:r>
          </a:p>
          <a:p>
            <a:pPr lvl="2" algn="l">
              <a:lnSpc>
                <a:spcPct val="107000"/>
              </a:lnSpc>
            </a:pPr>
            <a:r>
              <a:rPr lang="sv-SE" sz="3000" u="sng" dirty="0">
                <a:effectLst/>
                <a:latin typeface="Calibri" panose="020F0502020204030204" pitchFamily="34" charset="0"/>
                <a:ea typeface="Calibri" panose="020F0502020204030204" pitchFamily="34" charset="0"/>
                <a:cs typeface="Calibri" panose="020F0502020204030204" pitchFamily="34" charset="0"/>
              </a:rPr>
              <a:t>förföljande ”in i mörkret”</a:t>
            </a:r>
            <a:r>
              <a:rPr lang="sv-SE" sz="3000" dirty="0">
                <a:effectLst/>
                <a:latin typeface="Calibri" panose="020F0502020204030204" pitchFamily="34" charset="0"/>
                <a:ea typeface="Calibri" panose="020F0502020204030204" pitchFamily="34" charset="0"/>
                <a:cs typeface="Calibri" panose="020F0502020204030204" pitchFamily="34" charset="0"/>
              </a:rPr>
              <a:t> och en </a:t>
            </a:r>
            <a:r>
              <a:rPr lang="sv-SE" sz="3000" u="sng" dirty="0">
                <a:effectLst/>
                <a:latin typeface="Calibri" panose="020F0502020204030204" pitchFamily="34" charset="0"/>
                <a:ea typeface="Calibri" panose="020F0502020204030204" pitchFamily="34" charset="0"/>
                <a:cs typeface="Calibri" panose="020F0502020204030204" pitchFamily="34" charset="0"/>
              </a:rPr>
              <a:t>(1) omställning</a:t>
            </a:r>
            <a:r>
              <a:rPr lang="sv-SE" sz="3000" dirty="0">
                <a:effectLst/>
                <a:latin typeface="Calibri" panose="020F0502020204030204" pitchFamily="34" charset="0"/>
                <a:ea typeface="Calibri" panose="020F0502020204030204" pitchFamily="34" charset="0"/>
                <a:cs typeface="Calibri" panose="020F0502020204030204" pitchFamily="34" charset="0"/>
              </a:rPr>
              <a:t>, omställningens </a:t>
            </a:r>
            <a:r>
              <a:rPr lang="sv-SE" sz="3000" u="sng" dirty="0">
                <a:effectLst/>
                <a:latin typeface="Calibri" panose="020F0502020204030204" pitchFamily="34" charset="0"/>
                <a:ea typeface="Calibri" panose="020F0502020204030204" pitchFamily="34" charset="0"/>
                <a:cs typeface="Calibri" panose="020F0502020204030204" pitchFamily="34" charset="0"/>
              </a:rPr>
              <a:t>skalltid</a:t>
            </a:r>
            <a:r>
              <a:rPr lang="sv-SE" sz="3000" dirty="0">
                <a:effectLst/>
                <a:latin typeface="Calibri" panose="020F0502020204030204" pitchFamily="34" charset="0"/>
                <a:ea typeface="Calibri" panose="020F0502020204030204" pitchFamily="34" charset="0"/>
                <a:cs typeface="Calibri" panose="020F0502020204030204" pitchFamily="34" charset="0"/>
              </a:rPr>
              <a:t> </a:t>
            </a:r>
            <a:r>
              <a:rPr lang="sv-SE" sz="3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r>
              <a:rPr lang="sv-SE" sz="3000"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inkl</a:t>
            </a:r>
            <a:r>
              <a:rPr lang="sv-SE" sz="3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hörbarhet samt täthet och täckning) </a:t>
            </a:r>
            <a:r>
              <a:rPr lang="sv-SE" sz="3000" dirty="0">
                <a:effectLst/>
                <a:latin typeface="Calibri" panose="020F0502020204030204" pitchFamily="34" charset="0"/>
                <a:ea typeface="Calibri" panose="020F0502020204030204" pitchFamily="34" charset="0"/>
                <a:cs typeface="Calibri" panose="020F0502020204030204" pitchFamily="34" charset="0"/>
              </a:rPr>
              <a:t>och </a:t>
            </a:r>
            <a:r>
              <a:rPr lang="sv-SE" sz="3000" u="sng" dirty="0">
                <a:effectLst/>
                <a:latin typeface="Calibri" panose="020F0502020204030204" pitchFamily="34" charset="0"/>
                <a:ea typeface="Calibri" panose="020F0502020204030204" pitchFamily="34" charset="0"/>
                <a:cs typeface="Calibri" panose="020F0502020204030204" pitchFamily="34" charset="0"/>
              </a:rPr>
              <a:t>inkallning</a:t>
            </a:r>
            <a:r>
              <a:rPr lang="sv-SE" sz="3000" dirty="0">
                <a:effectLst/>
                <a:latin typeface="Calibri" panose="020F0502020204030204" pitchFamily="34" charset="0"/>
                <a:ea typeface="Calibri" panose="020F0502020204030204" pitchFamily="34" charset="0"/>
                <a:cs typeface="Calibri" panose="020F0502020204030204" pitchFamily="34" charset="0"/>
              </a:rPr>
              <a:t> från ståndskallet som kan ge underlag för poängsättning </a:t>
            </a:r>
          </a:p>
          <a:p>
            <a:pPr lvl="1" algn="l">
              <a:lnSpc>
                <a:spcPct val="107000"/>
              </a:lnSpc>
            </a:pPr>
            <a:r>
              <a:rPr lang="sv-SE" sz="3000" dirty="0">
                <a:effectLst/>
                <a:latin typeface="Calibri" panose="020F0502020204030204" pitchFamily="34" charset="0"/>
                <a:ea typeface="Calibri" panose="020F0502020204030204" pitchFamily="34" charset="0"/>
                <a:cs typeface="Calibri" panose="020F0502020204030204" pitchFamily="34" charset="0"/>
              </a:rPr>
              <a:t>d.	</a:t>
            </a:r>
            <a:r>
              <a:rPr lang="sv-SE" sz="3000" u="sng" dirty="0">
                <a:effectLst/>
                <a:latin typeface="Calibri" panose="020F0502020204030204" pitchFamily="34" charset="0"/>
                <a:ea typeface="Calibri" panose="020F0502020204030204" pitchFamily="34" charset="0"/>
                <a:cs typeface="Calibri" panose="020F0502020204030204" pitchFamily="34" charset="0"/>
              </a:rPr>
              <a:t>Om</a:t>
            </a:r>
            <a:r>
              <a:rPr lang="sv-SE" sz="3000" dirty="0">
                <a:effectLst/>
                <a:latin typeface="Calibri" panose="020F0502020204030204" pitchFamily="34" charset="0"/>
                <a:ea typeface="Calibri" panose="020F0502020204030204" pitchFamily="34" charset="0"/>
                <a:cs typeface="Calibri" panose="020F0502020204030204" pitchFamily="34" charset="0"/>
              </a:rPr>
              <a:t> hunden står i </a:t>
            </a:r>
            <a:r>
              <a:rPr lang="sv-SE" sz="3000" u="sng" dirty="0">
                <a:effectLst/>
                <a:latin typeface="Calibri" panose="020F0502020204030204" pitchFamily="34" charset="0"/>
                <a:ea typeface="Calibri" panose="020F0502020204030204" pitchFamily="34" charset="0"/>
                <a:cs typeface="Calibri" panose="020F0502020204030204" pitchFamily="34" charset="0"/>
              </a:rPr>
              <a:t>fast ståndskall vid mörkrets inbrott </a:t>
            </a:r>
            <a:r>
              <a:rPr lang="sv-SE" sz="3000" dirty="0">
                <a:effectLst/>
                <a:latin typeface="Calibri" panose="020F0502020204030204" pitchFamily="34" charset="0"/>
                <a:ea typeface="Calibri" panose="020F0502020204030204" pitchFamily="34" charset="0"/>
                <a:cs typeface="Calibri" panose="020F0502020204030204" pitchFamily="34" charset="0"/>
              </a:rPr>
              <a:t>så är det 	endast </a:t>
            </a:r>
            <a:r>
              <a:rPr lang="sv-SE" sz="3000" u="sng" dirty="0">
                <a:effectLst/>
                <a:latin typeface="Calibri" panose="020F0502020204030204" pitchFamily="34" charset="0"/>
                <a:ea typeface="Calibri" panose="020F0502020204030204" pitchFamily="34" charset="0"/>
                <a:cs typeface="Calibri" panose="020F0502020204030204" pitchFamily="34" charset="0"/>
              </a:rPr>
              <a:t>skalltid</a:t>
            </a:r>
            <a:r>
              <a:rPr lang="sv-SE" sz="3000" dirty="0">
                <a:effectLst/>
                <a:latin typeface="Calibri" panose="020F0502020204030204" pitchFamily="34" charset="0"/>
                <a:ea typeface="Calibri" panose="020F0502020204030204" pitchFamily="34" charset="0"/>
                <a:cs typeface="Calibri" panose="020F0502020204030204" pitchFamily="34" charset="0"/>
              </a:rPr>
              <a:t> </a:t>
            </a:r>
            <a:r>
              <a:rPr lang="sv-SE" sz="3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r>
              <a:rPr lang="sv-SE" sz="3000"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inkl</a:t>
            </a:r>
            <a:r>
              <a:rPr lang="sv-SE" sz="3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hörbarhet samt täthet och täckning) </a:t>
            </a:r>
            <a:r>
              <a:rPr lang="sv-SE" sz="3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sv-SE" sz="3000" dirty="0">
                <a:effectLst/>
                <a:latin typeface="Calibri" panose="020F0502020204030204" pitchFamily="34" charset="0"/>
                <a:ea typeface="Calibri" panose="020F0502020204030204" pitchFamily="34" charset="0"/>
                <a:cs typeface="Calibri" panose="020F0502020204030204" pitchFamily="34" charset="0"/>
              </a:rPr>
              <a:t>och </a:t>
            </a:r>
            <a:r>
              <a:rPr lang="sv-SE" sz="3000" u="sng" dirty="0">
                <a:effectLst/>
                <a:latin typeface="Calibri" panose="020F0502020204030204" pitchFamily="34" charset="0"/>
                <a:ea typeface="Calibri" panose="020F0502020204030204" pitchFamily="34" charset="0"/>
                <a:cs typeface="Calibri" panose="020F0502020204030204" pitchFamily="34" charset="0"/>
              </a:rPr>
              <a:t>inkallning</a:t>
            </a:r>
            <a:r>
              <a:rPr lang="sv-SE" sz="3000" dirty="0">
                <a:effectLst/>
                <a:latin typeface="Calibri" panose="020F0502020204030204" pitchFamily="34" charset="0"/>
                <a:ea typeface="Calibri" panose="020F0502020204030204" pitchFamily="34" charset="0"/>
                <a:cs typeface="Calibri" panose="020F0502020204030204" pitchFamily="34" charset="0"/>
              </a:rPr>
              <a:t> som kan ge poäng.</a:t>
            </a:r>
          </a:p>
          <a:p>
            <a:pPr marL="914400" lvl="1" indent="-457200" algn="l">
              <a:lnSpc>
                <a:spcPct val="107000"/>
              </a:lnSpc>
              <a:buFont typeface="Arial" panose="020B0604020202020204" pitchFamily="34" charset="0"/>
              <a:buChar char="•"/>
            </a:pPr>
            <a:r>
              <a:rPr lang="sv-SE" sz="3000" dirty="0">
                <a:latin typeface="Calibri" panose="020F0502020204030204" pitchFamily="34" charset="0"/>
                <a:ea typeface="Calibri" panose="020F0502020204030204" pitchFamily="34" charset="0"/>
                <a:cs typeface="Calibri" panose="020F0502020204030204" pitchFamily="34" charset="0"/>
              </a:rPr>
              <a:t>OBS</a:t>
            </a:r>
            <a:r>
              <a:rPr lang="sv-SE" sz="3000" dirty="0">
                <a:effectLst/>
                <a:latin typeface="Calibri" panose="020F0502020204030204" pitchFamily="34" charset="0"/>
                <a:ea typeface="Calibri" panose="020F0502020204030204" pitchFamily="34" charset="0"/>
                <a:cs typeface="Calibri" panose="020F0502020204030204" pitchFamily="34" charset="0"/>
              </a:rPr>
              <a:t> – ingen återgång prövas </a:t>
            </a:r>
            <a:r>
              <a:rPr lang="sv-SE" sz="3000" dirty="0">
                <a:latin typeface="Calibri" panose="020F0502020204030204" pitchFamily="34" charset="0"/>
                <a:ea typeface="Calibri" panose="020F0502020204030204" pitchFamily="34" charset="0"/>
                <a:cs typeface="Calibri" panose="020F0502020204030204" pitchFamily="34" charset="0"/>
              </a:rPr>
              <a:t>när bedömning sker enligt pkt c resp. pkt d. </a:t>
            </a:r>
            <a:r>
              <a:rPr lang="sv-SE" sz="3000" dirty="0">
                <a:solidFill>
                  <a:srgbClr val="C00000"/>
                </a:solidFill>
                <a:latin typeface="Calibri" panose="020F0502020204030204" pitchFamily="34" charset="0"/>
                <a:ea typeface="Calibri" panose="020F0502020204030204" pitchFamily="34" charset="0"/>
                <a:cs typeface="Calibri" panose="020F0502020204030204" pitchFamily="34" charset="0"/>
              </a:rPr>
              <a:t>Exempel på provslut under mörker </a:t>
            </a:r>
            <a:r>
              <a:rPr lang="sv-SE" sz="3000" b="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sv-SE" sz="3000" b="1" dirty="0">
                <a:solidFill>
                  <a:srgbClr val="C00000"/>
                </a:solidFill>
                <a:latin typeface="Calibri" panose="020F0502020204030204" pitchFamily="34" charset="0"/>
                <a:ea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tryck här</a:t>
            </a:r>
            <a:r>
              <a:rPr lang="sv-SE" sz="3000" b="1" dirty="0">
                <a:solidFill>
                  <a:srgbClr val="0070C0"/>
                </a:solidFill>
                <a:latin typeface="Calibri" panose="020F0502020204030204" pitchFamily="34" charset="0"/>
                <a:ea typeface="Calibri" panose="020F0502020204030204" pitchFamily="34" charset="0"/>
                <a:cs typeface="Calibri" panose="020F0502020204030204" pitchFamily="34" charset="0"/>
              </a:rPr>
              <a:t>)</a:t>
            </a:r>
            <a:endParaRPr lang="sv-SE" sz="3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686B4E4C-DAAF-4798-93C8-53E8681B1A20}"/>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3186481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653695" y="226241"/>
            <a:ext cx="10884610"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715829" y="1307170"/>
            <a:ext cx="10760341" cy="5550830"/>
          </a:xfrm>
          <a:solidFill>
            <a:srgbClr val="F8F8F8">
              <a:alpha val="74902"/>
            </a:srgbClr>
          </a:solidFill>
        </p:spPr>
        <p:txBody>
          <a:bodyPr>
            <a:noAutofit/>
          </a:bodyPr>
          <a:lstStyle/>
          <a:p>
            <a:pPr marL="457200" algn="l">
              <a:lnSpc>
                <a:spcPct val="107000"/>
              </a:lnSpc>
            </a:pPr>
            <a:r>
              <a:rPr lang="sv-SE" sz="3000" b="1" dirty="0">
                <a:effectLst/>
                <a:latin typeface="Calibri" panose="020F0502020204030204" pitchFamily="34" charset="0"/>
                <a:ea typeface="Calibri" panose="020F0502020204030204" pitchFamily="34" charset="0"/>
                <a:cs typeface="Calibri" panose="020F0502020204030204" pitchFamily="34" charset="0"/>
              </a:rPr>
              <a:t>2.4 Uppkoppling/försök till uppkoppling efter arbetstid (annan provtid)</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Provet avslutas med koppling efter arbetstid/provtid. </a:t>
            </a:r>
          </a:p>
          <a:p>
            <a:pPr marL="914400" indent="-457200" algn="l">
              <a:lnSpc>
                <a:spcPct val="107000"/>
              </a:lnSpc>
              <a:buFont typeface="Arial" panose="020B0604020202020204" pitchFamily="34" charset="0"/>
              <a:buChar char="•"/>
            </a:pPr>
            <a:r>
              <a:rPr lang="sv-SE" sz="3000" dirty="0">
                <a:latin typeface="Calibri" panose="020F0502020204030204" pitchFamily="34" charset="0"/>
                <a:ea typeface="Calibri" panose="020F0502020204030204" pitchFamily="34" charset="0"/>
                <a:cs typeface="Calibri" panose="020F0502020204030204" pitchFamily="34" charset="0"/>
              </a:rPr>
              <a:t>Koppling</a:t>
            </a:r>
            <a:r>
              <a:rPr lang="sv-SE" sz="3000" dirty="0">
                <a:effectLst/>
                <a:latin typeface="Calibri" panose="020F0502020204030204" pitchFamily="34" charset="0"/>
                <a:ea typeface="Calibri" panose="020F0502020204030204" pitchFamily="34" charset="0"/>
                <a:cs typeface="Calibri" panose="020F0502020204030204" pitchFamily="34" charset="0"/>
              </a:rPr>
              <a:t> ska ske så snart hundföraren har möjlighet till inkallning dock senast inom 60 minuter efter provtids slut. </a:t>
            </a: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Inkallning ingår i bedömning av lydnad i moment 10 e. </a:t>
            </a: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OBS att inkallning ska ske när hunden ”är i rörelse från provgrupp” för att bedömas som lydnad</a:t>
            </a:r>
            <a:r>
              <a:rPr lang="sv-SE" sz="3000" dirty="0">
                <a:latin typeface="Calibri" panose="020F0502020204030204" pitchFamily="34" charset="0"/>
                <a:ea typeface="Calibri" panose="020F0502020204030204" pitchFamily="34" charset="0"/>
                <a:cs typeface="Calibri" panose="020F0502020204030204" pitchFamily="34" charset="0"/>
              </a:rPr>
              <a:t>.</a:t>
            </a:r>
          </a:p>
          <a:p>
            <a:pPr marL="914400" indent="-457200" algn="l">
              <a:lnSpc>
                <a:spcPct val="107000"/>
              </a:lnSpc>
              <a:buFont typeface="Arial" panose="020B0604020202020204" pitchFamily="34" charset="0"/>
              <a:buChar char="•"/>
            </a:pPr>
            <a:r>
              <a:rPr lang="sv-SE" sz="3000" dirty="0">
                <a:latin typeface="Calibri" panose="020F0502020204030204" pitchFamily="34" charset="0"/>
                <a:ea typeface="Calibri" panose="020F0502020204030204" pitchFamily="34" charset="0"/>
                <a:cs typeface="Calibri" panose="020F0502020204030204" pitchFamily="34" charset="0"/>
              </a:rPr>
              <a:t>Om gruppen står i flyktspår och hunden kommer i flyktspåren mot gruppen är inte ok.</a:t>
            </a:r>
            <a:endParaRPr lang="sv-SE" sz="3000" dirty="0">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7EF9586F-72D2-437B-8B3A-1407367DD600}"/>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58278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75"/>
            <a:ext cx="12192000" cy="6858000"/>
          </a:xfrm>
          <a:prstGeom prst="rect">
            <a:avLst/>
          </a:prstGeom>
        </p:spPr>
      </p:pic>
      <p:sp>
        <p:nvSpPr>
          <p:cNvPr id="2" name="Rubrik 1"/>
          <p:cNvSpPr>
            <a:spLocks noGrp="1"/>
          </p:cNvSpPr>
          <p:nvPr>
            <p:ph type="ctrTitle"/>
          </p:nvPr>
        </p:nvSpPr>
        <p:spPr>
          <a:xfrm>
            <a:off x="653695" y="0"/>
            <a:ext cx="10884610" cy="754572"/>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653695" y="840908"/>
            <a:ext cx="10884610" cy="6008217"/>
          </a:xfrm>
          <a:solidFill>
            <a:srgbClr val="F8F8F8">
              <a:alpha val="74902"/>
            </a:srgbClr>
          </a:solidFill>
        </p:spPr>
        <p:txBody>
          <a:bodyPr>
            <a:noAutofit/>
          </a:bodyPr>
          <a:lstStyle/>
          <a:p>
            <a:pPr marL="457200" algn="l">
              <a:lnSpc>
                <a:spcPct val="107000"/>
              </a:lnSpc>
            </a:pPr>
            <a:r>
              <a:rPr lang="sv-SE" sz="3000" b="1" dirty="0">
                <a:effectLst/>
                <a:latin typeface="Calibri" panose="020F0502020204030204" pitchFamily="34" charset="0"/>
                <a:ea typeface="Calibri" panose="020F0502020204030204" pitchFamily="34" charset="0"/>
                <a:cs typeface="Calibri" panose="020F0502020204030204" pitchFamily="34" charset="0"/>
              </a:rPr>
              <a:t>2.4 Uppkoppling/försök till uppkoppling efter arbetstid (annan provtid) - forts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Hundens återgång efter att ha förföljt älg ingår i bedömning av samarbete </a:t>
            </a:r>
            <a:r>
              <a:rPr lang="sv-SE" sz="3000" dirty="0">
                <a:latin typeface="Calibri" panose="020F0502020204030204" pitchFamily="34" charset="0"/>
                <a:ea typeface="Calibri" panose="020F0502020204030204" pitchFamily="34" charset="0"/>
                <a:cs typeface="Calibri" panose="020F0502020204030204" pitchFamily="34" charset="0"/>
              </a:rPr>
              <a:t>(</a:t>
            </a:r>
            <a:r>
              <a:rPr lang="sv-SE" sz="3000" dirty="0">
                <a:effectLst/>
                <a:latin typeface="Calibri" panose="020F0502020204030204" pitchFamily="34" charset="0"/>
                <a:ea typeface="Calibri" panose="020F0502020204030204" pitchFamily="34" charset="0"/>
                <a:cs typeface="Calibri" panose="020F0502020204030204" pitchFamily="34" charset="0"/>
              </a:rPr>
              <a:t>moment 10 f). </a:t>
            </a:r>
          </a:p>
          <a:p>
            <a:pPr marL="914400" indent="-457200" algn="l">
              <a:lnSpc>
                <a:spcPct val="107000"/>
              </a:lnSpc>
              <a:buFont typeface="Arial" panose="020B0604020202020204" pitchFamily="34" charset="0"/>
              <a:buChar char="•"/>
            </a:pPr>
            <a:r>
              <a:rPr lang="sv-SE" sz="3000" dirty="0">
                <a:latin typeface="Calibri" panose="020F0502020204030204" pitchFamily="34" charset="0"/>
                <a:ea typeface="Calibri" panose="020F0502020204030204" pitchFamily="34" charset="0"/>
                <a:cs typeface="Calibri" panose="020F0502020204030204" pitchFamily="34" charset="0"/>
              </a:rPr>
              <a:t>Koppling</a:t>
            </a:r>
            <a:r>
              <a:rPr lang="sv-SE" sz="3000" dirty="0">
                <a:effectLst/>
                <a:latin typeface="Calibri" panose="020F0502020204030204" pitchFamily="34" charset="0"/>
                <a:ea typeface="Calibri" panose="020F0502020204030204" pitchFamily="34" charset="0"/>
                <a:cs typeface="Calibri" panose="020F0502020204030204" pitchFamily="34" charset="0"/>
              </a:rPr>
              <a:t> måste även </a:t>
            </a:r>
            <a:r>
              <a:rPr lang="sv-SE" sz="3000" dirty="0">
                <a:latin typeface="Calibri" panose="020F0502020204030204" pitchFamily="34" charset="0"/>
                <a:ea typeface="Calibri" panose="020F0502020204030204" pitchFamily="34" charset="0"/>
                <a:cs typeface="Calibri" panose="020F0502020204030204" pitchFamily="34" charset="0"/>
              </a:rPr>
              <a:t>enligt mom. 10 f.</a:t>
            </a:r>
            <a:r>
              <a:rPr lang="sv-SE" sz="3000" dirty="0">
                <a:effectLst/>
                <a:latin typeface="Calibri" panose="020F0502020204030204" pitchFamily="34" charset="0"/>
                <a:ea typeface="Calibri" panose="020F0502020204030204" pitchFamily="34" charset="0"/>
                <a:cs typeface="Calibri" panose="020F0502020204030204" pitchFamily="34" charset="0"/>
              </a:rPr>
              <a:t> ske inom 60 minuter efter arbets-/provtidens slut. </a:t>
            </a: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Om hunden inte är tillbaka inom 60 minuter räknas det som att hunden inte har återgång. </a:t>
            </a:r>
            <a:r>
              <a:rPr lang="sv-SE" dirty="0">
                <a:effectLst/>
                <a:latin typeface="Calibri" panose="020F0502020204030204" pitchFamily="34" charset="0"/>
                <a:ea typeface="Calibri" panose="020F0502020204030204" pitchFamily="34" charset="0"/>
                <a:cs typeface="Calibri" panose="020F0502020204030204" pitchFamily="34" charset="0"/>
              </a:rPr>
              <a:t>(Se dock alternativa avslut enligt mom. </a:t>
            </a:r>
            <a:r>
              <a:rPr lang="sv-SE"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sv-SE" b="1"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10 </a:t>
            </a:r>
            <a:r>
              <a:rPr lang="sv-SE" b="1"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f.</a:t>
            </a:r>
            <a:r>
              <a:rPr lang="sv-SE"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Om hunden fortfarande förföljer älg 60 minuter efter provtids slut ska hunden snarast möjligt kopplas upp (hänsyn till gällande Jaktförordning).</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AC36A21A-649C-4901-BB91-459BC3AB6C20}"/>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3696249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369915" y="81943"/>
            <a:ext cx="11452169"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530771" y="1018575"/>
            <a:ext cx="11130455" cy="5839425"/>
          </a:xfrm>
          <a:solidFill>
            <a:srgbClr val="F8F8F8">
              <a:alpha val="74902"/>
            </a:srgbClr>
          </a:solidFill>
        </p:spPr>
        <p:txBody>
          <a:bodyPr>
            <a:noAutofit/>
          </a:bodyPr>
          <a:lstStyle/>
          <a:p>
            <a:pPr lvl="1" algn="l">
              <a:lnSpc>
                <a:spcPct val="107000"/>
              </a:lnSpc>
            </a:pPr>
            <a:r>
              <a:rPr lang="sv-SE" sz="3000" b="1" dirty="0">
                <a:latin typeface="Calibri" panose="020F0502020204030204" pitchFamily="34" charset="0"/>
                <a:ea typeface="Calibri" panose="020F0502020204030204" pitchFamily="34" charset="0"/>
                <a:cs typeface="Calibri" panose="020F0502020204030204" pitchFamily="34" charset="0"/>
              </a:rPr>
              <a:t>2.5  </a:t>
            </a:r>
            <a:r>
              <a:rPr lang="sv-SE" sz="3000" b="1" dirty="0">
                <a:effectLst/>
                <a:latin typeface="Calibri" panose="020F0502020204030204" pitchFamily="34" charset="0"/>
                <a:ea typeface="Calibri" panose="020F0502020204030204" pitchFamily="34" charset="0"/>
                <a:cs typeface="Calibri" panose="020F0502020204030204" pitchFamily="34" charset="0"/>
              </a:rPr>
              <a:t>Avbrott/avslut av provet</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Efter att provet har startat och provgruppen har kommit ut i terrängen kan hunden inte kopplas utan domarens samtycke. Detta gäller både under söktid och älgarbetstid. </a:t>
            </a: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Om hundföraren ändå väljer att koppla hunden bryts provet. </a:t>
            </a: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Hundens uppnådda prestations­poäng fram till provets avbrott noteras i provdata/skogskortet och provberättelse rapporteras in i provdata för kollegiebehandling. </a:t>
            </a: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Anledning till det brutna provet ska noteras i domarens berättelse. Hund som inte fullföljer prov tilldelas 0-pris.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1F354CAA-AF1C-4E91-AC8C-7B5BA4BCDC28}"/>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239081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78"/>
            <a:ext cx="12192000" cy="6858000"/>
          </a:xfrm>
          <a:prstGeom prst="rect">
            <a:avLst/>
          </a:prstGeom>
        </p:spPr>
      </p:pic>
      <p:sp>
        <p:nvSpPr>
          <p:cNvPr id="2" name="Rubrik 1"/>
          <p:cNvSpPr>
            <a:spLocks noGrp="1"/>
          </p:cNvSpPr>
          <p:nvPr>
            <p:ph type="ctrTitle"/>
          </p:nvPr>
        </p:nvSpPr>
        <p:spPr>
          <a:xfrm>
            <a:off x="318052" y="182072"/>
            <a:ext cx="11348431"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563807" y="1127591"/>
            <a:ext cx="10514097" cy="5548337"/>
          </a:xfrm>
          <a:solidFill>
            <a:srgbClr val="F8F8F8">
              <a:alpha val="74902"/>
            </a:srgbClr>
          </a:solidFill>
        </p:spPr>
        <p:txBody>
          <a:bodyPr>
            <a:noAutofit/>
          </a:bodyPr>
          <a:lstStyle/>
          <a:p>
            <a:pPr lvl="1" algn="l">
              <a:lnSpc>
                <a:spcPct val="107000"/>
              </a:lnSpc>
            </a:pPr>
            <a:r>
              <a:rPr lang="sv-SE" sz="3000" b="1" dirty="0">
                <a:latin typeface="Calibri" panose="020F0502020204030204" pitchFamily="34" charset="0"/>
                <a:ea typeface="Calibri" panose="020F0502020204030204" pitchFamily="34" charset="0"/>
                <a:cs typeface="Calibri" panose="020F0502020204030204" pitchFamily="34" charset="0"/>
              </a:rPr>
              <a:t>2.5  </a:t>
            </a:r>
            <a:r>
              <a:rPr lang="sv-SE" sz="3000" b="1" dirty="0">
                <a:effectLst/>
                <a:latin typeface="Calibri" panose="020F0502020204030204" pitchFamily="34" charset="0"/>
                <a:ea typeface="Calibri" panose="020F0502020204030204" pitchFamily="34" charset="0"/>
                <a:cs typeface="Calibri" panose="020F0502020204030204" pitchFamily="34" charset="0"/>
              </a:rPr>
              <a:t>Avbrott/avslut av provet - </a:t>
            </a:r>
            <a:r>
              <a:rPr lang="sv-SE" sz="3000" dirty="0">
                <a:effectLst/>
                <a:latin typeface="Calibri" panose="020F0502020204030204" pitchFamily="34" charset="0"/>
                <a:ea typeface="Calibri" panose="020F0502020204030204" pitchFamily="34" charset="0"/>
                <a:cs typeface="Calibri" panose="020F0502020204030204" pitchFamily="34" charset="0"/>
              </a:rPr>
              <a:t>forts</a:t>
            </a:r>
            <a:endParaRPr lang="sv-SE" sz="3000" dirty="0">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r>
              <a:rPr lang="sv-SE" sz="3000" dirty="0">
                <a:effectLst/>
                <a:latin typeface="Calibri" panose="020F0502020204030204" pitchFamily="34" charset="0"/>
                <a:ea typeface="Calibri" panose="020F0502020204030204" pitchFamily="34" charset="0"/>
                <a:cs typeface="Calibri" panose="020F0502020204030204" pitchFamily="34" charset="0"/>
              </a:rPr>
              <a:t>2.5.1 Provet kan avbrytas före provtidens slut om hunden gör ett eller flera av följande fel (vid ev. traktbyte fortsätter arbets-/provtid utan avbrott):</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2600" dirty="0">
                <a:effectLst/>
                <a:latin typeface="Calibri" panose="020F0502020204030204" pitchFamily="34" charset="0"/>
                <a:ea typeface="Calibri" panose="020F0502020204030204" pitchFamily="34" charset="0"/>
                <a:cs typeface="Calibri" panose="020F0502020204030204" pitchFamily="34" charset="0"/>
              </a:rPr>
              <a:t>Hunden söker inte. Domare kan </a:t>
            </a:r>
            <a:r>
              <a:rPr lang="sv-SE" sz="2600" dirty="0">
                <a:latin typeface="Calibri" panose="020F0502020204030204" pitchFamily="34" charset="0"/>
                <a:ea typeface="Calibri" panose="020F0502020204030204" pitchFamily="34" charset="0"/>
                <a:cs typeface="Calibri" panose="020F0502020204030204" pitchFamily="34" charset="0"/>
              </a:rPr>
              <a:t>(</a:t>
            </a:r>
            <a:r>
              <a:rPr lang="sv-SE" sz="2600" dirty="0">
                <a:effectLst/>
                <a:latin typeface="Calibri" panose="020F0502020204030204" pitchFamily="34" charset="0"/>
                <a:ea typeface="Calibri" panose="020F0502020204030204" pitchFamily="34" charset="0"/>
                <a:cs typeface="Calibri" panose="020F0502020204030204" pitchFamily="34" charset="0"/>
              </a:rPr>
              <a:t>samråd hundägare) avsluta/bryta prov efter 60 min.</a:t>
            </a:r>
            <a:endParaRPr lang="sv-SE" sz="2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2600" dirty="0">
                <a:effectLst/>
                <a:latin typeface="Calibri" panose="020F0502020204030204" pitchFamily="34" charset="0"/>
                <a:ea typeface="Calibri" panose="020F0502020204030204" pitchFamily="34" charset="0"/>
                <a:cs typeface="Calibri" panose="020F0502020204030204" pitchFamily="34" charset="0"/>
              </a:rPr>
              <a:t>Hunden tappar intresset för att skälla älg, dvs bryter </a:t>
            </a:r>
            <a:r>
              <a:rPr lang="sv-SE" sz="2600" dirty="0" err="1">
                <a:effectLst/>
                <a:latin typeface="Calibri" panose="020F0502020204030204" pitchFamily="34" charset="0"/>
                <a:ea typeface="Calibri" panose="020F0502020204030204" pitchFamily="34" charset="0"/>
                <a:cs typeface="Calibri" panose="020F0502020204030204" pitchFamily="34" charset="0"/>
              </a:rPr>
              <a:t>ståndarbetet</a:t>
            </a:r>
            <a:r>
              <a:rPr lang="sv-SE" sz="2600" dirty="0">
                <a:effectLst/>
                <a:latin typeface="Calibri" panose="020F0502020204030204" pitchFamily="34" charset="0"/>
                <a:ea typeface="Calibri" panose="020F0502020204030204" pitchFamily="34" charset="0"/>
                <a:cs typeface="Calibri" panose="020F0502020204030204" pitchFamily="34" charset="0"/>
              </a:rPr>
              <a:t> och kommer till provgruppen och återgår inte till älgståndet av eget initiativ. Domaren avgör om provet ska fortsätta genom traktbyte och sök under IPA ”övrig provtid” </a:t>
            </a:r>
            <a:r>
              <a:rPr lang="sv-SE" sz="2600" b="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a:t>
            </a:r>
            <a:r>
              <a:rPr lang="sv-SE" sz="2600" b="1" dirty="0">
                <a:solidFill>
                  <a:srgbClr val="4472C4"/>
                </a:solidFill>
                <a:effectLst/>
                <a:latin typeface="Calibri" panose="020F0502020204030204" pitchFamily="34" charset="0"/>
                <a:ea typeface="Calibri" panose="020F0502020204030204" pitchFamily="34" charset="0"/>
                <a:cs typeface="Calibri" panose="020F0502020204030204" pitchFamily="34" charset="0"/>
                <a:hlinkClick r:id="rId4" action="ppaction://hlinksldjump"/>
              </a:rPr>
              <a:t>6.7</a:t>
            </a:r>
            <a:r>
              <a:rPr lang="sv-SE" sz="2600" b="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a:t>
            </a:r>
            <a:r>
              <a:rPr lang="sv-SE" sz="2600" dirty="0">
                <a:effectLst/>
                <a:latin typeface="Calibri" panose="020F0502020204030204" pitchFamily="34" charset="0"/>
                <a:ea typeface="Calibri" panose="020F0502020204030204" pitchFamily="34" charset="0"/>
                <a:cs typeface="Calibri" panose="020F0502020204030204" pitchFamily="34" charset="0"/>
              </a:rPr>
              <a:t>.</a:t>
            </a:r>
            <a:endParaRPr lang="sv-SE" sz="26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spcAft>
                <a:spcPts val="800"/>
              </a:spcAft>
            </a:pPr>
            <a:endParaRPr lang="sv-SE" sz="26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ruta 4">
            <a:extLst>
              <a:ext uri="{FF2B5EF4-FFF2-40B4-BE49-F238E27FC236}">
                <a16:creationId xmlns:a16="http://schemas.microsoft.com/office/drawing/2014/main" id="{92FE072D-6ED5-4772-8FF1-082B30359D34}"/>
              </a:ext>
            </a:extLst>
          </p:cNvPr>
          <p:cNvSpPr txBox="1"/>
          <p:nvPr/>
        </p:nvSpPr>
        <p:spPr>
          <a:xfrm>
            <a:off x="8948691" y="6285390"/>
            <a:ext cx="1917577" cy="369332"/>
          </a:xfrm>
          <a:prstGeom prst="rect">
            <a:avLst/>
          </a:prstGeom>
          <a:noFill/>
        </p:spPr>
        <p:txBody>
          <a:bodyPr wrap="square" rtlCol="0">
            <a:spAutoFit/>
          </a:bodyPr>
          <a:lstStyle/>
          <a:p>
            <a:r>
              <a:rPr lang="sv-SE" dirty="0">
                <a:hlinkClick r:id="rId5" action="ppaction://hlinksldjump"/>
              </a:rPr>
              <a:t>Åter till 2.8</a:t>
            </a:r>
            <a:endParaRPr lang="sv-SE" dirty="0"/>
          </a:p>
        </p:txBody>
      </p:sp>
      <p:sp>
        <p:nvSpPr>
          <p:cNvPr id="6" name="Platshållare för sidfot 5">
            <a:extLst>
              <a:ext uri="{FF2B5EF4-FFF2-40B4-BE49-F238E27FC236}">
                <a16:creationId xmlns:a16="http://schemas.microsoft.com/office/drawing/2014/main" id="{1CC2E79B-6135-4D05-9574-D98A9CDB7276}"/>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3065039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318052" y="182072"/>
            <a:ext cx="11348431"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563807" y="1127591"/>
            <a:ext cx="10514097" cy="5548337"/>
          </a:xfrm>
          <a:solidFill>
            <a:srgbClr val="F8F8F8">
              <a:alpha val="74902"/>
            </a:srgbClr>
          </a:solidFill>
        </p:spPr>
        <p:txBody>
          <a:bodyPr>
            <a:noAutofit/>
          </a:bodyPr>
          <a:lstStyle/>
          <a:p>
            <a:pPr lvl="1" algn="l">
              <a:lnSpc>
                <a:spcPct val="107000"/>
              </a:lnSpc>
            </a:pPr>
            <a:r>
              <a:rPr lang="sv-SE" sz="3000" b="1" dirty="0">
                <a:latin typeface="Calibri" panose="020F0502020204030204" pitchFamily="34" charset="0"/>
                <a:ea typeface="Calibri" panose="020F0502020204030204" pitchFamily="34" charset="0"/>
                <a:cs typeface="Calibri" panose="020F0502020204030204" pitchFamily="34" charset="0"/>
              </a:rPr>
              <a:t>2.5  </a:t>
            </a:r>
            <a:r>
              <a:rPr lang="sv-SE" sz="3000" b="1" dirty="0">
                <a:effectLst/>
                <a:latin typeface="Calibri" panose="020F0502020204030204" pitchFamily="34" charset="0"/>
                <a:ea typeface="Calibri" panose="020F0502020204030204" pitchFamily="34" charset="0"/>
                <a:cs typeface="Calibri" panose="020F0502020204030204" pitchFamily="34" charset="0"/>
              </a:rPr>
              <a:t>Avbrott/avslut av provet - </a:t>
            </a:r>
            <a:r>
              <a:rPr lang="sv-SE" sz="3000" dirty="0">
                <a:effectLst/>
                <a:latin typeface="Calibri" panose="020F0502020204030204" pitchFamily="34" charset="0"/>
                <a:ea typeface="Calibri" panose="020F0502020204030204" pitchFamily="34" charset="0"/>
                <a:cs typeface="Calibri" panose="020F0502020204030204" pitchFamily="34" charset="0"/>
              </a:rPr>
              <a:t>forts</a:t>
            </a:r>
            <a:endParaRPr lang="sv-SE" sz="3000" dirty="0">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r>
              <a:rPr lang="sv-SE" sz="3000" dirty="0">
                <a:effectLst/>
                <a:latin typeface="Calibri" panose="020F0502020204030204" pitchFamily="34" charset="0"/>
                <a:ea typeface="Calibri" panose="020F0502020204030204" pitchFamily="34" charset="0"/>
                <a:cs typeface="Calibri" panose="020F0502020204030204" pitchFamily="34" charset="0"/>
              </a:rPr>
              <a:t>2.5.1 Provet kan avbrytas före provtidens slut om hunden gör ett eller flera av följande fel (vid ev. traktbyte fortsätter arbets-/provtid utan avbrott) - forts: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r>
              <a:rPr lang="sv-SE" sz="2600" dirty="0">
                <a:latin typeface="Calibri" panose="020F0502020204030204" pitchFamily="34" charset="0"/>
                <a:ea typeface="Calibri" panose="020F0502020204030204" pitchFamily="34" charset="0"/>
                <a:cs typeface="Calibri" panose="020F0502020204030204" pitchFamily="34" charset="0"/>
              </a:rPr>
              <a:t>d. 	Om</a:t>
            </a:r>
            <a:r>
              <a:rPr lang="sv-SE" sz="2600" dirty="0">
                <a:effectLst/>
                <a:latin typeface="Calibri" panose="020F0502020204030204" pitchFamily="34" charset="0"/>
                <a:ea typeface="Calibri" panose="020F0502020204030204" pitchFamily="34" charset="0"/>
                <a:cs typeface="Calibri" panose="020F0502020204030204" pitchFamily="34" charset="0"/>
              </a:rPr>
              <a:t> hunden under sök eller pågående älgarbete jagar annat vilt än älg 	och inte avbryter på kommando, eller den återvänder sedan den en 	gång förts bort. Domaren avgör. Ifall hunden kan kopplas och inte 	återvänder, fortsätter provet utan någon åtgärd vidtas.</a:t>
            </a:r>
            <a:endParaRPr lang="sv-SE" sz="26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spcAft>
                <a:spcPts val="800"/>
              </a:spcAft>
            </a:pPr>
            <a:r>
              <a:rPr lang="sv-SE" sz="2600" dirty="0">
                <a:effectLst/>
                <a:latin typeface="Calibri" panose="020F0502020204030204" pitchFamily="34" charset="0"/>
                <a:ea typeface="Calibri" panose="020F0502020204030204" pitchFamily="34" charset="0"/>
                <a:cs typeface="Calibri" panose="020F0502020204030204" pitchFamily="34" charset="0"/>
              </a:rPr>
              <a:t>e.	Hunden jagar tamdjur </a:t>
            </a:r>
            <a:r>
              <a:rPr lang="sv-SE" sz="26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(med tamdjur avses även ren). </a:t>
            </a:r>
            <a:r>
              <a:rPr lang="sv-SE" sz="2600" dirty="0">
                <a:effectLst/>
                <a:latin typeface="Calibri" panose="020F0502020204030204" pitchFamily="34" charset="0"/>
                <a:ea typeface="Calibri" panose="020F0502020204030204" pitchFamily="34" charset="0"/>
                <a:cs typeface="Calibri" panose="020F0502020204030204" pitchFamily="34" charset="0"/>
              </a:rPr>
              <a:t>Domaren avgör.</a:t>
            </a:r>
          </a:p>
          <a:p>
            <a:pPr lvl="1" algn="l">
              <a:lnSpc>
                <a:spcPct val="107000"/>
              </a:lnSpc>
              <a:spcAft>
                <a:spcPts val="800"/>
              </a:spcAft>
            </a:pPr>
            <a:r>
              <a:rPr lang="sv-SE" sz="2600" dirty="0">
                <a:effectLst/>
                <a:latin typeface="Calibri" panose="020F0502020204030204" pitchFamily="34" charset="0"/>
                <a:ea typeface="Calibri" panose="020F0502020204030204" pitchFamily="34" charset="0"/>
                <a:cs typeface="Calibri" panose="020F0502020204030204" pitchFamily="34" charset="0"/>
              </a:rPr>
              <a:t>f.	Om provhunden ansluter till annat älgstånd och inte kan kopplas.</a:t>
            </a:r>
            <a:endParaRPr lang="sv-SE" sz="26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spcAft>
                <a:spcPts val="800"/>
              </a:spcAft>
            </a:pPr>
            <a:endParaRPr lang="sv-SE" sz="26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E1C34B8C-11F8-41EF-8648-0F3CEF329305}"/>
              </a:ext>
            </a:extLst>
          </p:cNvPr>
          <p:cNvSpPr>
            <a:spLocks noGrp="1"/>
          </p:cNvSpPr>
          <p:nvPr>
            <p:ph type="ftr" sz="quarter" idx="11"/>
          </p:nvPr>
        </p:nvSpPr>
        <p:spPr/>
        <p:txBody>
          <a:bodyPr/>
          <a:lstStyle/>
          <a:p>
            <a:r>
              <a:rPr lang="sv-SE"/>
              <a:t>Ver 2.0 2022-05-31</a:t>
            </a:r>
          </a:p>
        </p:txBody>
      </p:sp>
      <p:sp>
        <p:nvSpPr>
          <p:cNvPr id="6" name="textruta 5">
            <a:extLst>
              <a:ext uri="{FF2B5EF4-FFF2-40B4-BE49-F238E27FC236}">
                <a16:creationId xmlns:a16="http://schemas.microsoft.com/office/drawing/2014/main" id="{420CE97A-5925-43CB-8825-65BC6C8C0DF6}"/>
              </a:ext>
            </a:extLst>
          </p:cNvPr>
          <p:cNvSpPr txBox="1"/>
          <p:nvPr/>
        </p:nvSpPr>
        <p:spPr>
          <a:xfrm>
            <a:off x="8153400" y="6144704"/>
            <a:ext cx="2576804" cy="369332"/>
          </a:xfrm>
          <a:prstGeom prst="rect">
            <a:avLst/>
          </a:prstGeom>
          <a:noFill/>
        </p:spPr>
        <p:txBody>
          <a:bodyPr wrap="square" rtlCol="0">
            <a:spAutoFit/>
          </a:bodyPr>
          <a:lstStyle/>
          <a:p>
            <a:r>
              <a:rPr lang="sv-SE" dirty="0">
                <a:solidFill>
                  <a:schemeClr val="accent5"/>
                </a:solidFill>
                <a:hlinkClick r:id="rId4" action="ppaction://hlinksldjump"/>
              </a:rPr>
              <a:t>Åter 2.8 byte provområde</a:t>
            </a:r>
            <a:endParaRPr lang="sv-SE" dirty="0">
              <a:solidFill>
                <a:schemeClr val="accent5"/>
              </a:solidFill>
            </a:endParaRPr>
          </a:p>
        </p:txBody>
      </p:sp>
    </p:spTree>
    <p:extLst>
      <p:ext uri="{BB962C8B-B14F-4D97-AF65-F5344CB8AC3E}">
        <p14:creationId xmlns:p14="http://schemas.microsoft.com/office/powerpoint/2010/main" val="2744733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456052" y="233856"/>
            <a:ext cx="11136858"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666259" y="1322400"/>
            <a:ext cx="10797877" cy="5535600"/>
          </a:xfrm>
          <a:solidFill>
            <a:srgbClr val="F8F8F8">
              <a:alpha val="74902"/>
            </a:srgbClr>
          </a:solidFill>
        </p:spPr>
        <p:txBody>
          <a:bodyPr>
            <a:noAutofit/>
          </a:bodyPr>
          <a:lstStyle/>
          <a:p>
            <a:pPr lvl="1" algn="l">
              <a:lnSpc>
                <a:spcPct val="107000"/>
              </a:lnSpc>
            </a:pPr>
            <a:r>
              <a:rPr lang="sv-SE" sz="3000" b="1" dirty="0">
                <a:latin typeface="Calibri" panose="020F0502020204030204" pitchFamily="34" charset="0"/>
                <a:ea typeface="Calibri" panose="020F0502020204030204" pitchFamily="34" charset="0"/>
                <a:cs typeface="Calibri" panose="020F0502020204030204" pitchFamily="34" charset="0"/>
              </a:rPr>
              <a:t>2.5  </a:t>
            </a:r>
            <a:r>
              <a:rPr lang="sv-SE" sz="3000" b="1" dirty="0">
                <a:effectLst/>
                <a:latin typeface="Calibri" panose="020F0502020204030204" pitchFamily="34" charset="0"/>
                <a:ea typeface="Calibri" panose="020F0502020204030204" pitchFamily="34" charset="0"/>
                <a:cs typeface="Calibri" panose="020F0502020204030204" pitchFamily="34" charset="0"/>
              </a:rPr>
              <a:t>Avbrott/avslut av provet – </a:t>
            </a:r>
            <a:r>
              <a:rPr lang="sv-SE" sz="3000" dirty="0">
                <a:effectLst/>
                <a:latin typeface="Calibri" panose="020F0502020204030204" pitchFamily="34" charset="0"/>
                <a:ea typeface="Calibri" panose="020F0502020204030204" pitchFamily="34" charset="0"/>
                <a:cs typeface="Calibri" panose="020F0502020204030204" pitchFamily="34" charset="0"/>
              </a:rPr>
              <a:t>forts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r>
              <a:rPr lang="sv-SE" sz="3000" dirty="0">
                <a:latin typeface="Calibri" panose="020F0502020204030204" pitchFamily="34" charset="0"/>
                <a:ea typeface="Calibri" panose="020F0502020204030204" pitchFamily="34" charset="0"/>
                <a:cs typeface="Calibri" panose="020F0502020204030204" pitchFamily="34" charset="0"/>
              </a:rPr>
              <a:t>2.5.2 </a:t>
            </a:r>
            <a:r>
              <a:rPr lang="sv-SE" sz="3000" dirty="0">
                <a:effectLst/>
                <a:latin typeface="Calibri" panose="020F0502020204030204" pitchFamily="34" charset="0"/>
                <a:ea typeface="Calibri" panose="020F0502020204030204" pitchFamily="34" charset="0"/>
                <a:cs typeface="Calibri" panose="020F0502020204030204" pitchFamily="34" charset="0"/>
              </a:rPr>
              <a:t>Prov kan avslutas av domaren i följande fall:</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Om hunden skäller på älg som uppträder så att domaren finner det oetiskt att fullfölja provet. </a:t>
            </a:r>
          </a:p>
          <a:p>
            <a:pPr marL="1371600" lvl="2"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Hunden tilldelas i sådant fall den poäng den uppnått fram till dess att domaren finner att provet ska avslutas på det aktuella provdjuret, alternativt kopplas och förs till annan plats för nytt släpp (sök under IPA ”övrig provtid”). </a:t>
            </a:r>
          </a:p>
          <a:p>
            <a:pPr marL="1371600" lvl="2"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Tiden för sådan förflyttning </a:t>
            </a:r>
            <a:r>
              <a:rPr lang="sv-SE" sz="3000" b="1" dirty="0">
                <a:effectLst/>
                <a:latin typeface="Calibri" panose="020F0502020204030204" pitchFamily="34" charset="0"/>
                <a:ea typeface="Calibri" panose="020F0502020204030204" pitchFamily="34" charset="0"/>
                <a:cs typeface="Calibri" panose="020F0502020204030204" pitchFamily="34" charset="0"/>
              </a:rPr>
              <a:t>räknas inte in </a:t>
            </a:r>
            <a:r>
              <a:rPr lang="sv-SE" sz="3000" dirty="0">
                <a:effectLst/>
                <a:latin typeface="Calibri" panose="020F0502020204030204" pitchFamily="34" charset="0"/>
                <a:ea typeface="Calibri" panose="020F0502020204030204" pitchFamily="34" charset="0"/>
                <a:cs typeface="Calibri" panose="020F0502020204030204" pitchFamily="34" charset="0"/>
              </a:rPr>
              <a:t>i arbets-/provtiden.</a:t>
            </a: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ruta 4">
            <a:extLst>
              <a:ext uri="{FF2B5EF4-FFF2-40B4-BE49-F238E27FC236}">
                <a16:creationId xmlns:a16="http://schemas.microsoft.com/office/drawing/2014/main" id="{FEDF074B-F53D-4271-9BFF-65D8934D4F34}"/>
              </a:ext>
            </a:extLst>
          </p:cNvPr>
          <p:cNvSpPr txBox="1"/>
          <p:nvPr/>
        </p:nvSpPr>
        <p:spPr>
          <a:xfrm>
            <a:off x="9463596" y="6436311"/>
            <a:ext cx="1828800" cy="369332"/>
          </a:xfrm>
          <a:prstGeom prst="rect">
            <a:avLst/>
          </a:prstGeom>
          <a:noFill/>
        </p:spPr>
        <p:txBody>
          <a:bodyPr wrap="square" rtlCol="0">
            <a:spAutoFit/>
          </a:bodyPr>
          <a:lstStyle/>
          <a:p>
            <a:r>
              <a:rPr lang="sv-SE" dirty="0">
                <a:hlinkClick r:id="rId4" action="ppaction://hlinksldjump"/>
              </a:rPr>
              <a:t>Åter till 2.8</a:t>
            </a:r>
            <a:endParaRPr lang="sv-SE" dirty="0"/>
          </a:p>
        </p:txBody>
      </p:sp>
      <p:sp>
        <p:nvSpPr>
          <p:cNvPr id="6" name="Platshållare för sidfot 5">
            <a:extLst>
              <a:ext uri="{FF2B5EF4-FFF2-40B4-BE49-F238E27FC236}">
                <a16:creationId xmlns:a16="http://schemas.microsoft.com/office/drawing/2014/main" id="{E379A349-A337-44CC-BD81-14C751AF982B}"/>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77697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85530" y="128554"/>
            <a:ext cx="11873948" cy="804507"/>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 INLEDANDE FÖRUTSÄTTNINGAR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46544" y="1016000"/>
            <a:ext cx="11551920" cy="5659120"/>
          </a:xfrm>
          <a:solidFill>
            <a:srgbClr val="F8F8F8">
              <a:alpha val="74902"/>
            </a:srgbClr>
          </a:solidFill>
        </p:spPr>
        <p:txBody>
          <a:bodyPr>
            <a:normAutofit lnSpcReduction="10000"/>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3000" b="1" dirty="0">
                <a:effectLst/>
                <a:latin typeface="Calibri" panose="020F0502020204030204" pitchFamily="34" charset="0"/>
                <a:ea typeface="Calibri" panose="020F0502020204030204" pitchFamily="34" charset="0"/>
                <a:cs typeface="Times New Roman" panose="02020603050405020304" pitchFamily="18" charset="0"/>
              </a:rPr>
              <a:t> 1.2</a:t>
            </a:r>
            <a:r>
              <a:rPr lang="sv-SE" sz="3000" dirty="0">
                <a:effectLst/>
                <a:latin typeface="Calibri" panose="020F0502020204030204" pitchFamily="34" charset="0"/>
                <a:ea typeface="Calibri" panose="020F0502020204030204" pitchFamily="34" charset="0"/>
                <a:cs typeface="Times New Roman" panose="02020603050405020304" pitchFamily="18" charset="0"/>
              </a:rPr>
              <a:t>	</a:t>
            </a:r>
            <a:r>
              <a:rPr lang="sv-SE" sz="3000" b="1" dirty="0">
                <a:effectLst/>
                <a:latin typeface="Calibri" panose="020F0502020204030204" pitchFamily="34" charset="0"/>
                <a:ea typeface="Calibri" panose="020F0502020204030204" pitchFamily="34" charset="0"/>
                <a:cs typeface="Times New Roman" panose="02020603050405020304" pitchFamily="18" charset="0"/>
              </a:rPr>
              <a:t>Beaktande av svåra provförhållanden</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Times New Roman" panose="02020603050405020304" pitchFamily="18" charset="0"/>
              </a:rPr>
              <a:t>I de fall förhållandena är synnerligen svåra, exempelvis störtregn, storm, stor </a:t>
            </a:r>
            <a:r>
              <a:rPr lang="sv-SE" sz="3000" dirty="0" err="1">
                <a:effectLst/>
                <a:latin typeface="Calibri" panose="020F0502020204030204" pitchFamily="34" charset="0"/>
                <a:ea typeface="Calibri" panose="020F0502020204030204" pitchFamily="34" charset="0"/>
                <a:cs typeface="Times New Roman" panose="02020603050405020304" pitchFamily="18" charset="0"/>
              </a:rPr>
              <a:t>nyröjd</a:t>
            </a:r>
            <a:r>
              <a:rPr lang="sv-SE" sz="3000" dirty="0">
                <a:effectLst/>
                <a:latin typeface="Calibri" panose="020F0502020204030204" pitchFamily="34" charset="0"/>
                <a:ea typeface="Calibri" panose="020F0502020204030204" pitchFamily="34" charset="0"/>
                <a:cs typeface="Times New Roman" panose="02020603050405020304" pitchFamily="18" charset="0"/>
              </a:rPr>
              <a:t> föryngringsyta med tjockt lager röjningssly, tjockt snötäcke-tungt före, skrapigt före, extrem värme, ska domaren ta hänsyn till detta i sin bedömning.</a:t>
            </a: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Times New Roman" panose="02020603050405020304" pitchFamily="18" charset="0"/>
              </a:rPr>
              <a:t>Domaren ska, oberoende av förhållanden, redovisa de faktiska antal meter respektive tider som hunden presterat under provtiden. </a:t>
            </a: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Times New Roman" panose="02020603050405020304" pitchFamily="18" charset="0"/>
              </a:rPr>
              <a:t>Domaren ska i sin domarberättelse motivera på vilket sätt hunden gjort sig förtjänt av högre poäng än vad som skulle ha gällt för prestatio­nen vid normala förhållan­den. </a:t>
            </a: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8DAC1014-3E32-4CFE-8454-BC28BBADAA0A}"/>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503502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318052" y="0"/>
            <a:ext cx="11519336"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36331" y="854689"/>
            <a:ext cx="11737300" cy="5839425"/>
          </a:xfrm>
          <a:solidFill>
            <a:srgbClr val="F8F8F8">
              <a:alpha val="74902"/>
            </a:srgbClr>
          </a:solidFill>
        </p:spPr>
        <p:txBody>
          <a:bodyPr>
            <a:noAutofit/>
          </a:bodyPr>
          <a:lstStyle/>
          <a:p>
            <a:pPr lvl="1" algn="l">
              <a:lnSpc>
                <a:spcPct val="107000"/>
              </a:lnSpc>
            </a:pPr>
            <a:r>
              <a:rPr lang="sv-SE" sz="3000" b="1" dirty="0">
                <a:latin typeface="Calibri" panose="020F0502020204030204" pitchFamily="34" charset="0"/>
                <a:ea typeface="Calibri" panose="020F0502020204030204" pitchFamily="34" charset="0"/>
                <a:cs typeface="Calibri" panose="020F0502020204030204" pitchFamily="34" charset="0"/>
              </a:rPr>
              <a:t>2.5  </a:t>
            </a:r>
            <a:r>
              <a:rPr lang="sv-SE" sz="3000" b="1" dirty="0">
                <a:effectLst/>
                <a:latin typeface="Calibri" panose="020F0502020204030204" pitchFamily="34" charset="0"/>
                <a:ea typeface="Calibri" panose="020F0502020204030204" pitchFamily="34" charset="0"/>
                <a:cs typeface="Calibri" panose="020F0502020204030204" pitchFamily="34" charset="0"/>
              </a:rPr>
              <a:t>Avbrott/avslut av provet – </a:t>
            </a:r>
            <a:r>
              <a:rPr lang="sv-SE" sz="3000" dirty="0">
                <a:effectLst/>
                <a:latin typeface="Calibri" panose="020F0502020204030204" pitchFamily="34" charset="0"/>
                <a:ea typeface="Calibri" panose="020F0502020204030204" pitchFamily="34" charset="0"/>
                <a:cs typeface="Calibri" panose="020F0502020204030204" pitchFamily="34" charset="0"/>
              </a:rPr>
              <a:t>forts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r>
              <a:rPr lang="sv-SE" sz="3000" dirty="0">
                <a:latin typeface="Calibri" panose="020F0502020204030204" pitchFamily="34" charset="0"/>
                <a:ea typeface="Calibri" panose="020F0502020204030204" pitchFamily="34" charset="0"/>
                <a:cs typeface="Calibri" panose="020F0502020204030204" pitchFamily="34" charset="0"/>
              </a:rPr>
              <a:t>2.5.2 </a:t>
            </a:r>
            <a:r>
              <a:rPr lang="sv-SE" sz="3000" dirty="0">
                <a:effectLst/>
                <a:latin typeface="Calibri" panose="020F0502020204030204" pitchFamily="34" charset="0"/>
                <a:ea typeface="Calibri" panose="020F0502020204030204" pitchFamily="34" charset="0"/>
                <a:cs typeface="Calibri" panose="020F0502020204030204" pitchFamily="34" charset="0"/>
              </a:rPr>
              <a:t>Prov kan avslutas av domaren i följande fall:</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r>
              <a:rPr lang="sv-SE" sz="3000" dirty="0">
                <a:effectLst/>
                <a:latin typeface="Calibri" panose="020F0502020204030204" pitchFamily="34" charset="0"/>
                <a:ea typeface="Calibri" panose="020F0502020204030204" pitchFamily="34" charset="0"/>
                <a:cs typeface="Calibri" panose="020F0502020204030204" pitchFamily="34" charset="0"/>
              </a:rPr>
              <a:t>b. Om älg skadas under provtid.</a:t>
            </a:r>
          </a:p>
          <a:p>
            <a:pPr marL="1371600" lvl="2"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Om hunden prövats i så många moment att domaren kunnat konsta­tera att hunden arbetar med frisk älg men att älgen skadas senare under provtiden, kopplas hunden. </a:t>
            </a:r>
          </a:p>
          <a:p>
            <a:pPr marL="1371600" lvl="2"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(om upptag på sjuk/skadad älg se 2.9 Nytt prov). </a:t>
            </a:r>
          </a:p>
          <a:p>
            <a:pPr marL="1371600" lvl="2"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Hunden tilldelas den poäng den uppnått fram till dess att domaren finner att provet ska avslutas, alternativt kopplas och föras till annan plats för nytt släpp (sök under IPA ”övr.</a:t>
            </a:r>
            <a:r>
              <a:rPr lang="sv-SE" sz="2800" dirty="0">
                <a:hlinkClick r:id="rId4" action="ppaction://hlinksldjump"/>
              </a:rPr>
              <a:t> </a:t>
            </a:r>
            <a:r>
              <a:rPr lang="sv-SE" sz="3000" dirty="0">
                <a:effectLst/>
                <a:latin typeface="Calibri" panose="020F0502020204030204" pitchFamily="34" charset="0"/>
                <a:ea typeface="Calibri" panose="020F0502020204030204" pitchFamily="34" charset="0"/>
                <a:cs typeface="Calibri" panose="020F0502020204030204" pitchFamily="34" charset="0"/>
              </a:rPr>
              <a:t> provtid”). </a:t>
            </a:r>
          </a:p>
          <a:p>
            <a:pPr marL="1371600" lvl="2"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Tiden för sådan förflyttning </a:t>
            </a:r>
            <a:r>
              <a:rPr lang="sv-SE" sz="3000" b="1" dirty="0">
                <a:effectLst/>
                <a:latin typeface="Calibri" panose="020F0502020204030204" pitchFamily="34" charset="0"/>
                <a:ea typeface="Calibri" panose="020F0502020204030204" pitchFamily="34" charset="0"/>
                <a:cs typeface="Calibri" panose="020F0502020204030204" pitchFamily="34" charset="0"/>
              </a:rPr>
              <a:t>räknas inte in</a:t>
            </a:r>
            <a:r>
              <a:rPr lang="sv-SE" sz="3000" dirty="0">
                <a:effectLst/>
                <a:latin typeface="Calibri" panose="020F0502020204030204" pitchFamily="34" charset="0"/>
                <a:ea typeface="Calibri" panose="020F0502020204030204" pitchFamily="34" charset="0"/>
                <a:cs typeface="Calibri" panose="020F0502020204030204" pitchFamily="34" charset="0"/>
              </a:rPr>
              <a:t> i arbets-/prov­tiden.</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ruta 8">
            <a:extLst>
              <a:ext uri="{FF2B5EF4-FFF2-40B4-BE49-F238E27FC236}">
                <a16:creationId xmlns:a16="http://schemas.microsoft.com/office/drawing/2014/main" id="{08C6D5B3-E47C-4584-AC28-05157CD7BBD1}"/>
              </a:ext>
            </a:extLst>
          </p:cNvPr>
          <p:cNvSpPr txBox="1"/>
          <p:nvPr/>
        </p:nvSpPr>
        <p:spPr>
          <a:xfrm>
            <a:off x="10014012" y="1065320"/>
            <a:ext cx="1953087" cy="369332"/>
          </a:xfrm>
          <a:prstGeom prst="rect">
            <a:avLst/>
          </a:prstGeom>
          <a:noFill/>
        </p:spPr>
        <p:txBody>
          <a:bodyPr wrap="square" rtlCol="0">
            <a:spAutoFit/>
          </a:bodyPr>
          <a:lstStyle/>
          <a:p>
            <a:r>
              <a:rPr lang="sv-SE" dirty="0">
                <a:hlinkClick r:id="rId4" action="ppaction://hlinksldjump"/>
              </a:rPr>
              <a:t>Åter till 2.8</a:t>
            </a:r>
            <a:endParaRPr lang="sv-SE" dirty="0"/>
          </a:p>
        </p:txBody>
      </p:sp>
      <p:sp>
        <p:nvSpPr>
          <p:cNvPr id="10" name="Platshållare för sidfot 9">
            <a:extLst>
              <a:ext uri="{FF2B5EF4-FFF2-40B4-BE49-F238E27FC236}">
                <a16:creationId xmlns:a16="http://schemas.microsoft.com/office/drawing/2014/main" id="{E0CAFD1A-FCD0-4BD9-8592-7D5C4A90C01C}"/>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427290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724462" y="272137"/>
            <a:ext cx="10374461"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724463" y="2063567"/>
            <a:ext cx="10374461" cy="4329404"/>
          </a:xfrm>
          <a:solidFill>
            <a:srgbClr val="F8F8F8">
              <a:alpha val="74902"/>
            </a:srgbClr>
          </a:solidFill>
        </p:spPr>
        <p:txBody>
          <a:bodyPr>
            <a:noAutofit/>
          </a:bodyPr>
          <a:lstStyle/>
          <a:p>
            <a:pPr lvl="1" algn="l">
              <a:lnSpc>
                <a:spcPct val="107000"/>
              </a:lnSpc>
            </a:pPr>
            <a:r>
              <a:rPr lang="sv-SE" sz="3000" b="1" dirty="0">
                <a:latin typeface="Calibri" panose="020F0502020204030204" pitchFamily="34" charset="0"/>
                <a:ea typeface="Calibri" panose="020F0502020204030204" pitchFamily="34" charset="0"/>
                <a:cs typeface="Calibri" panose="020F0502020204030204" pitchFamily="34" charset="0"/>
              </a:rPr>
              <a:t>2.5  </a:t>
            </a:r>
            <a:r>
              <a:rPr lang="sv-SE" sz="3000" b="1" dirty="0">
                <a:effectLst/>
                <a:latin typeface="Calibri" panose="020F0502020204030204" pitchFamily="34" charset="0"/>
                <a:ea typeface="Calibri" panose="020F0502020204030204" pitchFamily="34" charset="0"/>
                <a:cs typeface="Calibri" panose="020F0502020204030204" pitchFamily="34" charset="0"/>
              </a:rPr>
              <a:t>Avbrott/avslut av provet – </a:t>
            </a:r>
            <a:r>
              <a:rPr lang="sv-SE" sz="3000" dirty="0">
                <a:effectLst/>
                <a:latin typeface="Calibri" panose="020F0502020204030204" pitchFamily="34" charset="0"/>
                <a:ea typeface="Calibri" panose="020F0502020204030204" pitchFamily="34" charset="0"/>
                <a:cs typeface="Calibri" panose="020F0502020204030204" pitchFamily="34" charset="0"/>
              </a:rPr>
              <a:t>forts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spcAft>
                <a:spcPts val="800"/>
              </a:spcAft>
            </a:pPr>
            <a:r>
              <a:rPr lang="sv-SE" sz="3000" dirty="0">
                <a:latin typeface="Calibri" panose="020F0502020204030204" pitchFamily="34" charset="0"/>
                <a:ea typeface="Calibri" panose="020F0502020204030204" pitchFamily="34" charset="0"/>
                <a:cs typeface="Calibri" panose="020F0502020204030204" pitchFamily="34" charset="0"/>
              </a:rPr>
              <a:t>2.5.3 </a:t>
            </a:r>
            <a:r>
              <a:rPr lang="sv-SE" sz="3000" dirty="0">
                <a:effectLst/>
                <a:latin typeface="Calibri" panose="020F0502020204030204" pitchFamily="34" charset="0"/>
                <a:ea typeface="Calibri" panose="020F0502020204030204" pitchFamily="34" charset="0"/>
                <a:cs typeface="Calibri" panose="020F0502020204030204" pitchFamily="34" charset="0"/>
              </a:rPr>
              <a:t>Avslut av prov före arbets-/provtidens slut </a:t>
            </a:r>
            <a:endParaRPr lang="sv-SE" sz="3000" dirty="0">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spcAft>
                <a:spcPts val="800"/>
              </a:spcAft>
            </a:pPr>
            <a:r>
              <a:rPr lang="sv-SE" sz="3000" dirty="0">
                <a:effectLst/>
                <a:latin typeface="Calibri" panose="020F0502020204030204" pitchFamily="34" charset="0"/>
                <a:ea typeface="Calibri" panose="020F0502020204030204" pitchFamily="34" charset="0"/>
                <a:cs typeface="Calibri" panose="020F0502020204030204" pitchFamily="34" charset="0"/>
              </a:rPr>
              <a:t>2.5.3.1 Hund får kallas in och kopplas för att byta trakt och prova sök när alla övriga moment är färdigbedömda och 220 min skalltid är uppnådd (när sök inte provats tillräckligt, t ex upptag under första söktur)</a:t>
            </a:r>
            <a:endParaRPr lang="sv-SE" sz="3000" dirty="0">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BA39FF72-153E-4C48-8A86-9BEA3DD1C50D}"/>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936180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392260" y="113254"/>
            <a:ext cx="11407477"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92261" y="1123239"/>
            <a:ext cx="11407477" cy="5734761"/>
          </a:xfrm>
          <a:solidFill>
            <a:srgbClr val="F8F8F8">
              <a:alpha val="74902"/>
            </a:srgbClr>
          </a:solidFill>
        </p:spPr>
        <p:txBody>
          <a:bodyPr>
            <a:noAutofit/>
          </a:bodyPr>
          <a:lstStyle/>
          <a:p>
            <a:pPr lvl="1" algn="l">
              <a:lnSpc>
                <a:spcPct val="107000"/>
              </a:lnSpc>
            </a:pPr>
            <a:r>
              <a:rPr lang="sv-SE" sz="3000" b="1" dirty="0">
                <a:latin typeface="Calibri" panose="020F0502020204030204" pitchFamily="34" charset="0"/>
                <a:ea typeface="Calibri" panose="020F0502020204030204" pitchFamily="34" charset="0"/>
                <a:cs typeface="Calibri" panose="020F0502020204030204" pitchFamily="34" charset="0"/>
              </a:rPr>
              <a:t>2.5  </a:t>
            </a:r>
            <a:r>
              <a:rPr lang="sv-SE" sz="3000" b="1" dirty="0">
                <a:effectLst/>
                <a:latin typeface="Calibri" panose="020F0502020204030204" pitchFamily="34" charset="0"/>
                <a:ea typeface="Calibri" panose="020F0502020204030204" pitchFamily="34" charset="0"/>
                <a:cs typeface="Calibri" panose="020F0502020204030204" pitchFamily="34" charset="0"/>
              </a:rPr>
              <a:t>Avbrott/avslut av provet – </a:t>
            </a:r>
            <a:r>
              <a:rPr lang="sv-SE" sz="3000" dirty="0">
                <a:effectLst/>
                <a:latin typeface="Calibri" panose="020F0502020204030204" pitchFamily="34" charset="0"/>
                <a:ea typeface="Calibri" panose="020F0502020204030204" pitchFamily="34" charset="0"/>
                <a:cs typeface="Calibri" panose="020F0502020204030204" pitchFamily="34" charset="0"/>
              </a:rPr>
              <a:t>forts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spcAft>
                <a:spcPts val="800"/>
              </a:spcAft>
            </a:pPr>
            <a:r>
              <a:rPr lang="sv-SE" sz="3000" dirty="0">
                <a:latin typeface="Calibri" panose="020F0502020204030204" pitchFamily="34" charset="0"/>
                <a:ea typeface="Calibri" panose="020F0502020204030204" pitchFamily="34" charset="0"/>
                <a:cs typeface="Calibri" panose="020F0502020204030204" pitchFamily="34" charset="0"/>
              </a:rPr>
              <a:t>2.5.3 </a:t>
            </a:r>
            <a:r>
              <a:rPr lang="sv-SE" sz="3000" dirty="0">
                <a:effectLst/>
                <a:latin typeface="Calibri" panose="020F0502020204030204" pitchFamily="34" charset="0"/>
                <a:ea typeface="Calibri" panose="020F0502020204030204" pitchFamily="34" charset="0"/>
                <a:cs typeface="Calibri" panose="020F0502020204030204" pitchFamily="34" charset="0"/>
              </a:rPr>
              <a:t>Avslut av prov före arbets-/provtidens slut </a:t>
            </a:r>
            <a:endParaRPr lang="sv-SE" sz="3000" dirty="0">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spcAft>
                <a:spcPts val="800"/>
              </a:spcAft>
            </a:pPr>
            <a:r>
              <a:rPr lang="sv-SE" sz="3000" dirty="0">
                <a:effectLst/>
                <a:latin typeface="Calibri" panose="020F0502020204030204" pitchFamily="34" charset="0"/>
                <a:ea typeface="Calibri" panose="020F0502020204030204" pitchFamily="34" charset="0"/>
                <a:cs typeface="Calibri" panose="020F0502020204030204" pitchFamily="34" charset="0"/>
              </a:rPr>
              <a:t>2.5.3.2 Provet kan också avslutas före arbets-/provtids slut (domaren avgör efter samråd med hundägaren)</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när hunden är färdigprovad i alla moment och har uppnått 220 min skalltid.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spcAft>
                <a:spcPts val="800"/>
              </a:spcAft>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när hunden är färdigprovad i alla moment utan att ha uppnått 220 min skalltid men ändå bedöms ha uppnått prismeritering (t ex återstående arbets-/provtid för kort för att hunden realistiskt ska kunna förbättra resultatet).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7F2B79B7-B3E1-497A-A297-8647621E0E24}"/>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3390170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750551" y="187047"/>
            <a:ext cx="10690897"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750551" y="1571219"/>
            <a:ext cx="10766346" cy="4210760"/>
          </a:xfrm>
          <a:solidFill>
            <a:srgbClr val="F8F8F8">
              <a:alpha val="74902"/>
            </a:srgbClr>
          </a:solidFill>
        </p:spPr>
        <p:txBody>
          <a:bodyPr>
            <a:noAutofit/>
          </a:bodyPr>
          <a:lstStyle/>
          <a:p>
            <a:pPr marL="457200" algn="l">
              <a:lnSpc>
                <a:spcPct val="107000"/>
              </a:lnSpc>
            </a:pPr>
            <a:r>
              <a:rPr lang="sv-SE" sz="3000" b="1" dirty="0">
                <a:effectLst/>
                <a:latin typeface="Calibri" panose="020F0502020204030204" pitchFamily="34" charset="0"/>
                <a:ea typeface="Calibri" panose="020F0502020204030204" pitchFamily="34" charset="0"/>
                <a:cs typeface="Calibri" panose="020F0502020204030204" pitchFamily="34" charset="0"/>
              </a:rPr>
              <a:t>2.6 Allvarlig störning </a:t>
            </a:r>
            <a:r>
              <a:rPr lang="sv-SE" sz="3000" dirty="0">
                <a:effectLst/>
                <a:latin typeface="Calibri" panose="020F0502020204030204" pitchFamily="34" charset="0"/>
                <a:ea typeface="Calibri" panose="020F0502020204030204" pitchFamily="34" charset="0"/>
                <a:cs typeface="Calibri" panose="020F0502020204030204" pitchFamily="34" charset="0"/>
              </a:rPr>
              <a:t>(tid för ev. traktbyte </a:t>
            </a:r>
            <a:r>
              <a:rPr lang="sv-SE" sz="3000" b="1" dirty="0">
                <a:effectLst/>
                <a:latin typeface="Calibri" panose="020F0502020204030204" pitchFamily="34" charset="0"/>
                <a:ea typeface="Calibri" panose="020F0502020204030204" pitchFamily="34" charset="0"/>
                <a:cs typeface="Calibri" panose="020F0502020204030204" pitchFamily="34" charset="0"/>
              </a:rPr>
              <a:t>räknas inte in</a:t>
            </a:r>
            <a:r>
              <a:rPr lang="sv-SE" sz="3000" dirty="0">
                <a:effectLst/>
                <a:latin typeface="Calibri" panose="020F0502020204030204" pitchFamily="34" charset="0"/>
                <a:ea typeface="Calibri" panose="020F0502020204030204" pitchFamily="34" charset="0"/>
                <a:cs typeface="Calibri" panose="020F0502020204030204" pitchFamily="34" charset="0"/>
              </a:rPr>
              <a:t> i arbets-/provtid)</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Om det under provet uppstår ett allvarligt störningsmoment och detta inte kan undanröjas, kan hunden kopplas och provet återupptas efter förflyttning till ett annat område.</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Hundens prestation, innan störningen, vägs samman med den prestation som följer då provet återupptas.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ruta 4">
            <a:extLst>
              <a:ext uri="{FF2B5EF4-FFF2-40B4-BE49-F238E27FC236}">
                <a16:creationId xmlns:a16="http://schemas.microsoft.com/office/drawing/2014/main" id="{633C7227-1974-45CC-A830-90CAA395C0DC}"/>
              </a:ext>
            </a:extLst>
          </p:cNvPr>
          <p:cNvSpPr txBox="1"/>
          <p:nvPr/>
        </p:nvSpPr>
        <p:spPr>
          <a:xfrm>
            <a:off x="5637320" y="2974019"/>
            <a:ext cx="914400" cy="914400"/>
          </a:xfrm>
          <a:prstGeom prst="rect">
            <a:avLst/>
          </a:prstGeom>
          <a:noFill/>
        </p:spPr>
        <p:txBody>
          <a:bodyPr wrap="square" rtlCol="0">
            <a:spAutoFit/>
          </a:bodyPr>
          <a:lstStyle/>
          <a:p>
            <a:endParaRPr lang="sv-SE" dirty="0"/>
          </a:p>
        </p:txBody>
      </p:sp>
      <p:sp>
        <p:nvSpPr>
          <p:cNvPr id="7" name="Platshållare för sidfot 6">
            <a:extLst>
              <a:ext uri="{FF2B5EF4-FFF2-40B4-BE49-F238E27FC236}">
                <a16:creationId xmlns:a16="http://schemas.microsoft.com/office/drawing/2014/main" id="{3CD1400D-EA67-41C4-B0B0-D001773E309B}"/>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871274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712827" y="81943"/>
            <a:ext cx="10690897"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712827" y="1107474"/>
            <a:ext cx="10766346" cy="5566595"/>
          </a:xfrm>
          <a:solidFill>
            <a:srgbClr val="F8F8F8">
              <a:alpha val="74902"/>
            </a:srgbClr>
          </a:solidFill>
        </p:spPr>
        <p:txBody>
          <a:bodyPr>
            <a:noAutofit/>
          </a:bodyPr>
          <a:lstStyle/>
          <a:p>
            <a:pPr marL="457200" algn="l">
              <a:lnSpc>
                <a:spcPct val="107000"/>
              </a:lnSpc>
            </a:pPr>
            <a:r>
              <a:rPr lang="sv-SE" sz="3000" b="1" dirty="0">
                <a:effectLst/>
                <a:latin typeface="Calibri" panose="020F0502020204030204" pitchFamily="34" charset="0"/>
                <a:ea typeface="Calibri" panose="020F0502020204030204" pitchFamily="34" charset="0"/>
                <a:cs typeface="Calibri" panose="020F0502020204030204" pitchFamily="34" charset="0"/>
              </a:rPr>
              <a:t>2.6 Allvarlig störning </a:t>
            </a:r>
            <a:r>
              <a:rPr lang="sv-SE" sz="3000" dirty="0">
                <a:effectLst/>
                <a:latin typeface="Calibri" panose="020F0502020204030204" pitchFamily="34" charset="0"/>
                <a:ea typeface="Calibri" panose="020F0502020204030204" pitchFamily="34" charset="0"/>
                <a:cs typeface="Calibri" panose="020F0502020204030204" pitchFamily="34" charset="0"/>
              </a:rPr>
              <a:t>(tid för ev. traktbyte </a:t>
            </a:r>
            <a:r>
              <a:rPr lang="sv-SE" sz="3000" b="1" dirty="0">
                <a:effectLst/>
                <a:latin typeface="Calibri" panose="020F0502020204030204" pitchFamily="34" charset="0"/>
                <a:ea typeface="Calibri" panose="020F0502020204030204" pitchFamily="34" charset="0"/>
                <a:cs typeface="Calibri" panose="020F0502020204030204" pitchFamily="34" charset="0"/>
              </a:rPr>
              <a:t>räknas inte in</a:t>
            </a:r>
            <a:r>
              <a:rPr lang="sv-SE" sz="3000" dirty="0">
                <a:effectLst/>
                <a:latin typeface="Calibri" panose="020F0502020204030204" pitchFamily="34" charset="0"/>
                <a:ea typeface="Calibri" panose="020F0502020204030204" pitchFamily="34" charset="0"/>
                <a:cs typeface="Calibri" panose="020F0502020204030204" pitchFamily="34" charset="0"/>
              </a:rPr>
              <a:t> i arbets-/provtid) - forts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Följande är exempel på störande moment:</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Varg förekommer inom provområdet, genom synkontakt eller spår.</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Utomstående hund ansluter till provhundens arbete</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Pågående jakt i området stör hunden (</a:t>
            </a:r>
            <a:r>
              <a:rPr lang="sv-SE" sz="3000" dirty="0" err="1">
                <a:effectLst/>
                <a:latin typeface="Calibri" panose="020F0502020204030204" pitchFamily="34" charset="0"/>
                <a:ea typeface="Calibri" panose="020F0502020204030204" pitchFamily="34" charset="0"/>
                <a:cs typeface="Calibri" panose="020F0502020204030204" pitchFamily="34" charset="0"/>
              </a:rPr>
              <a:t>inkl</a:t>
            </a:r>
            <a:r>
              <a:rPr lang="sv-SE" sz="3000" dirty="0">
                <a:effectLst/>
                <a:latin typeface="Calibri" panose="020F0502020204030204" pitchFamily="34" charset="0"/>
                <a:ea typeface="Calibri" panose="020F0502020204030204" pitchFamily="34" charset="0"/>
                <a:cs typeface="Calibri" panose="020F0502020204030204" pitchFamily="34" charset="0"/>
              </a:rPr>
              <a:t> provälgen skjuts)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Ett uppenbart faromoment för hunden eller allmänheten uppstår</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lnSpc>
                <a:spcPct val="107000"/>
              </a:lnSpc>
              <a:spcAft>
                <a:spcPts val="800"/>
              </a:spcAft>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Hund går in på mark där jaktprov inte är tillåtet.</a:t>
            </a:r>
            <a:endParaRPr lang="sv-SE" dirty="0"/>
          </a:p>
          <a:p>
            <a:pPr marL="1257300" lvl="2" indent="-342900" algn="l">
              <a:lnSpc>
                <a:spcPct val="107000"/>
              </a:lnSpc>
              <a:spcAft>
                <a:spcPts val="800"/>
              </a:spcAft>
              <a:buFont typeface="+mj-lt"/>
              <a:buAutoNum type="alphaLcPeriod"/>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ruta 4">
            <a:extLst>
              <a:ext uri="{FF2B5EF4-FFF2-40B4-BE49-F238E27FC236}">
                <a16:creationId xmlns:a16="http://schemas.microsoft.com/office/drawing/2014/main" id="{2F2DD8DD-F08B-43D6-932D-5B7983C35D80}"/>
              </a:ext>
            </a:extLst>
          </p:cNvPr>
          <p:cNvSpPr txBox="1"/>
          <p:nvPr/>
        </p:nvSpPr>
        <p:spPr>
          <a:xfrm>
            <a:off x="9719741" y="6212037"/>
            <a:ext cx="2115845" cy="369332"/>
          </a:xfrm>
          <a:prstGeom prst="rect">
            <a:avLst/>
          </a:prstGeom>
          <a:noFill/>
        </p:spPr>
        <p:txBody>
          <a:bodyPr wrap="square" rtlCol="0">
            <a:spAutoFit/>
          </a:bodyPr>
          <a:lstStyle/>
          <a:p>
            <a:r>
              <a:rPr lang="sv-SE" dirty="0">
                <a:hlinkClick r:id="rId4" action="ppaction://hlinksldjump"/>
              </a:rPr>
              <a:t>Åter till 2.8</a:t>
            </a:r>
            <a:endParaRPr lang="sv-SE" dirty="0"/>
          </a:p>
        </p:txBody>
      </p:sp>
      <p:sp>
        <p:nvSpPr>
          <p:cNvPr id="6" name="Platshållare för sidfot 5">
            <a:extLst>
              <a:ext uri="{FF2B5EF4-FFF2-40B4-BE49-F238E27FC236}">
                <a16:creationId xmlns:a16="http://schemas.microsoft.com/office/drawing/2014/main" id="{3CCDA49F-BE97-4758-94D1-3A769F89D259}"/>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748796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613707" y="125758"/>
            <a:ext cx="11157879"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613707" y="1416442"/>
            <a:ext cx="11157879" cy="5173543"/>
          </a:xfrm>
          <a:solidFill>
            <a:srgbClr val="F8F8F8">
              <a:alpha val="74902"/>
            </a:srgbClr>
          </a:solidFill>
        </p:spPr>
        <p:txBody>
          <a:bodyPr>
            <a:noAutofit/>
          </a:bodyPr>
          <a:lstStyle/>
          <a:p>
            <a:pPr marL="457200" algn="l">
              <a:lnSpc>
                <a:spcPct val="107000"/>
              </a:lnSpc>
            </a:pPr>
            <a:r>
              <a:rPr lang="sv-SE" sz="3000" b="1" dirty="0">
                <a:effectLst/>
                <a:latin typeface="Calibri" panose="020F0502020204030204" pitchFamily="34" charset="0"/>
                <a:ea typeface="Calibri" panose="020F0502020204030204" pitchFamily="34" charset="0"/>
                <a:cs typeface="Calibri" panose="020F0502020204030204" pitchFamily="34" charset="0"/>
              </a:rPr>
              <a:t>2.7 Naturligt hinder </a:t>
            </a:r>
            <a:r>
              <a:rPr lang="sv-SE" sz="3000" dirty="0">
                <a:effectLst/>
                <a:latin typeface="Calibri" panose="020F0502020204030204" pitchFamily="34" charset="0"/>
                <a:ea typeface="Calibri" panose="020F0502020204030204" pitchFamily="34" charset="0"/>
                <a:cs typeface="Calibri" panose="020F0502020204030204" pitchFamily="34" charset="0"/>
              </a:rPr>
              <a:t>(tid för ev. traktbyte </a:t>
            </a:r>
            <a:r>
              <a:rPr lang="sv-SE" sz="3000" b="1" dirty="0">
                <a:effectLst/>
                <a:latin typeface="Calibri" panose="020F0502020204030204" pitchFamily="34" charset="0"/>
                <a:ea typeface="Calibri" panose="020F0502020204030204" pitchFamily="34" charset="0"/>
                <a:cs typeface="Calibri" panose="020F0502020204030204" pitchFamily="34" charset="0"/>
              </a:rPr>
              <a:t>räknas inte in</a:t>
            </a:r>
            <a:r>
              <a:rPr lang="sv-SE" sz="3000" dirty="0">
                <a:effectLst/>
                <a:latin typeface="Calibri" panose="020F0502020204030204" pitchFamily="34" charset="0"/>
                <a:ea typeface="Calibri" panose="020F0502020204030204" pitchFamily="34" charset="0"/>
                <a:cs typeface="Calibri" panose="020F0502020204030204" pitchFamily="34" charset="0"/>
              </a:rPr>
              <a:t> i arbets-/provtid)</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Arbetstiden kan pausas om hunden under sitt älgarbete hindras av ett naturligt hinder. </a:t>
            </a: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Naturligt hinder ska vara av den arten att det inte gör det möjligt, eller är farligt för hunden att fortsätta förfölja älg. </a:t>
            </a: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Naturligt hinder kan vara tätt stängsel, å eller älv som är för strid eller för bred för att ta sig över (för både provgrupp och hund), eller sjö som hunden vänder för.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DC4A933B-4333-4C31-8021-B56D01046BD1}"/>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882313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287589" y="0"/>
            <a:ext cx="11662673" cy="81156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287589" y="916672"/>
            <a:ext cx="11662674" cy="5941328"/>
          </a:xfrm>
          <a:solidFill>
            <a:srgbClr val="F8F8F8">
              <a:alpha val="74902"/>
            </a:srgbClr>
          </a:solidFill>
        </p:spPr>
        <p:txBody>
          <a:bodyPr>
            <a:noAutofit/>
          </a:bodyPr>
          <a:lstStyle/>
          <a:p>
            <a:pPr marL="457200" algn="l">
              <a:lnSpc>
                <a:spcPct val="107000"/>
              </a:lnSpc>
            </a:pPr>
            <a:r>
              <a:rPr lang="sv-SE" sz="3000" b="1" dirty="0">
                <a:effectLst/>
                <a:latin typeface="Calibri" panose="020F0502020204030204" pitchFamily="34" charset="0"/>
                <a:ea typeface="Calibri" panose="020F0502020204030204" pitchFamily="34" charset="0"/>
                <a:cs typeface="Calibri" panose="020F0502020204030204" pitchFamily="34" charset="0"/>
              </a:rPr>
              <a:t>2.8 Byte av provområde</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Domare kan besluta om byte av provområde (traktbyte) på grund av </a:t>
            </a:r>
          </a:p>
          <a:p>
            <a:pPr marL="1371600" lvl="1"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”avbrott av provet” (2.5.1 och 2.5.2), </a:t>
            </a:r>
          </a:p>
          <a:p>
            <a:pPr marL="1371600" lvl="1"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”allvarlig störning” (2.6) eller </a:t>
            </a:r>
          </a:p>
          <a:p>
            <a:pPr marL="1371600" lvl="1"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”naturligt hinder” (2.7). </a:t>
            </a: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Byte av provområde får endast ske under söktid eller under söktid under IPA/”övrig provtid”. </a:t>
            </a: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Älgarbete får inte avbrytas av provgruppen utan endast av hunden. </a:t>
            </a:r>
            <a:r>
              <a:rPr lang="sv-SE" sz="3000" dirty="0">
                <a:latin typeface="Calibri" panose="020F0502020204030204" pitchFamily="34" charset="0"/>
                <a:ea typeface="Calibri" panose="020F0502020204030204" pitchFamily="34" charset="0"/>
                <a:cs typeface="Calibri" panose="020F0502020204030204" pitchFamily="34" charset="0"/>
              </a:rPr>
              <a:t>E</a:t>
            </a:r>
            <a:r>
              <a:rPr lang="sv-SE" sz="3000" dirty="0">
                <a:effectLst/>
                <a:latin typeface="Calibri" panose="020F0502020204030204" pitchFamily="34" charset="0"/>
                <a:ea typeface="Calibri" panose="020F0502020204030204" pitchFamily="34" charset="0"/>
                <a:cs typeface="Calibri" panose="020F0502020204030204" pitchFamily="34" charset="0"/>
              </a:rPr>
              <a:t>n hund som förföljer älg får inte genskjutas och kopplas. Även återgång ingår i älgarbete och det är domarens ansvar att förvissa sig om att hunden har samarbete i for</a:t>
            </a:r>
            <a:r>
              <a:rPr lang="sv-SE" sz="3000" dirty="0">
                <a:latin typeface="Calibri" panose="020F0502020204030204" pitchFamily="34" charset="0"/>
                <a:ea typeface="Calibri" panose="020F0502020204030204" pitchFamily="34" charset="0"/>
                <a:cs typeface="Calibri" panose="020F0502020204030204" pitchFamily="34" charset="0"/>
              </a:rPr>
              <a:t>m av</a:t>
            </a:r>
            <a:r>
              <a:rPr lang="sv-SE" sz="3000" dirty="0">
                <a:effectLst/>
                <a:latin typeface="Calibri" panose="020F0502020204030204" pitchFamily="34" charset="0"/>
                <a:ea typeface="Calibri" panose="020F0502020204030204" pitchFamily="34" charset="0"/>
                <a:cs typeface="Calibri" panose="020F0502020204030204" pitchFamily="34" charset="0"/>
              </a:rPr>
              <a:t> återgång (</a:t>
            </a:r>
            <a:r>
              <a:rPr lang="sv-SE" sz="3000" dirty="0" err="1">
                <a:effectLst/>
                <a:latin typeface="Calibri" panose="020F0502020204030204" pitchFamily="34" charset="0"/>
                <a:ea typeface="Calibri" panose="020F0502020204030204" pitchFamily="34" charset="0"/>
                <a:cs typeface="Calibri" panose="020F0502020204030204" pitchFamily="34" charset="0"/>
              </a:rPr>
              <a:t>mom</a:t>
            </a:r>
            <a:r>
              <a:rPr lang="sv-SE" sz="3000" dirty="0">
                <a:effectLst/>
                <a:latin typeface="Calibri" panose="020F0502020204030204" pitchFamily="34" charset="0"/>
                <a:ea typeface="Calibri" panose="020F0502020204030204" pitchFamily="34" charset="0"/>
                <a:cs typeface="Calibri" panose="020F0502020204030204" pitchFamily="34" charset="0"/>
              </a:rPr>
              <a:t> 10 f).</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3000" dirty="0">
                <a:effectLst/>
                <a:latin typeface="Calibri" panose="020F0502020204030204" pitchFamily="34" charset="0"/>
                <a:ea typeface="Calibri" panose="020F0502020204030204" pitchFamily="34" charset="0"/>
                <a:cs typeface="Calibri" panose="020F0502020204030204" pitchFamily="34" charset="0"/>
              </a:rPr>
              <a:t>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60EF48D1-0DC4-4A98-8259-69127EEB3A51}"/>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708758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480125" y="104736"/>
            <a:ext cx="11333503"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480125" y="1192819"/>
            <a:ext cx="11333503" cy="5449719"/>
          </a:xfrm>
          <a:solidFill>
            <a:srgbClr val="F8F8F8">
              <a:alpha val="74902"/>
            </a:srgbClr>
          </a:solidFill>
        </p:spPr>
        <p:txBody>
          <a:bodyPr>
            <a:noAutofit/>
          </a:bodyPr>
          <a:lstStyle/>
          <a:p>
            <a:pPr marL="457200" algn="l">
              <a:lnSpc>
                <a:spcPct val="107000"/>
              </a:lnSpc>
            </a:pPr>
            <a:r>
              <a:rPr lang="sv-SE" sz="3000" b="1" dirty="0">
                <a:effectLst/>
                <a:latin typeface="Calibri" panose="020F0502020204030204" pitchFamily="34" charset="0"/>
                <a:ea typeface="Calibri" panose="020F0502020204030204" pitchFamily="34" charset="0"/>
                <a:cs typeface="Calibri" panose="020F0502020204030204" pitchFamily="34" charset="0"/>
              </a:rPr>
              <a:t>2.8 Byte av provområde</a:t>
            </a:r>
            <a:r>
              <a:rPr lang="sv-SE" sz="3000" dirty="0">
                <a:effectLst/>
                <a:latin typeface="Calibri" panose="020F0502020204030204" pitchFamily="34" charset="0"/>
                <a:ea typeface="Calibri" panose="020F0502020204030204" pitchFamily="34" charset="0"/>
                <a:cs typeface="Calibri" panose="020F0502020204030204" pitchFamily="34" charset="0"/>
              </a:rPr>
              <a:t> - forts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Arbets-/provtiden pausas under tiden för traktbyte om traktbytet görs på grund av </a:t>
            </a:r>
          </a:p>
          <a:p>
            <a:pPr marL="1371600" lvl="1"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”avbrott av prov” enligt </a:t>
            </a:r>
            <a:r>
              <a:rPr lang="sv-SE" sz="3000" dirty="0">
                <a:effectLst/>
                <a:latin typeface="Calibri" panose="020F0502020204030204" pitchFamily="34" charset="0"/>
                <a:ea typeface="Calibri" panose="020F0502020204030204" pitchFamily="34" charset="0"/>
                <a:cs typeface="Calibri" panose="020F0502020204030204" pitchFamily="34" charset="0"/>
                <a:hlinkClick r:id="rId4" action="ppaction://hlinksldjump"/>
              </a:rPr>
              <a:t>2.5.2 a </a:t>
            </a:r>
            <a:r>
              <a:rPr lang="sv-SE" sz="3000" dirty="0">
                <a:effectLst/>
                <a:latin typeface="Calibri" panose="020F0502020204030204" pitchFamily="34" charset="0"/>
                <a:ea typeface="Calibri" panose="020F0502020204030204" pitchFamily="34" charset="0"/>
                <a:cs typeface="Calibri" panose="020F0502020204030204" pitchFamily="34" charset="0"/>
              </a:rPr>
              <a:t>eller </a:t>
            </a:r>
            <a:r>
              <a:rPr lang="sv-SE" sz="3000" dirty="0">
                <a:effectLst/>
                <a:latin typeface="Calibri" panose="020F0502020204030204" pitchFamily="34" charset="0"/>
                <a:ea typeface="Calibri" panose="020F0502020204030204" pitchFamily="34" charset="0"/>
                <a:cs typeface="Calibri" panose="020F0502020204030204" pitchFamily="34" charset="0"/>
                <a:hlinkClick r:id="rId5" action="ppaction://hlinksldjump"/>
              </a:rPr>
              <a:t>2.5.2 b</a:t>
            </a:r>
            <a:r>
              <a:rPr lang="sv-SE" sz="3000" dirty="0">
                <a:effectLst/>
                <a:latin typeface="Calibri" panose="020F0502020204030204" pitchFamily="34" charset="0"/>
                <a:ea typeface="Calibri" panose="020F0502020204030204" pitchFamily="34" charset="0"/>
                <a:cs typeface="Calibri" panose="020F0502020204030204" pitchFamily="34" charset="0"/>
              </a:rPr>
              <a:t>, </a:t>
            </a:r>
            <a:endParaRPr lang="sv-SE" sz="3000" dirty="0">
              <a:latin typeface="Calibri" panose="020F0502020204030204" pitchFamily="34" charset="0"/>
              <a:ea typeface="Calibri" panose="020F0502020204030204" pitchFamily="34" charset="0"/>
              <a:cs typeface="Calibri" panose="020F0502020204030204" pitchFamily="34" charset="0"/>
            </a:endParaRPr>
          </a:p>
          <a:p>
            <a:pPr marL="1371600" lvl="1"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”allvarlig störning” </a:t>
            </a:r>
            <a:r>
              <a:rPr lang="sv-SE" sz="3000" dirty="0">
                <a:latin typeface="Calibri" panose="020F0502020204030204" pitchFamily="34" charset="0"/>
                <a:ea typeface="Calibri" panose="020F0502020204030204" pitchFamily="34" charset="0"/>
                <a:cs typeface="Calibri" panose="020F0502020204030204" pitchFamily="34" charset="0"/>
              </a:rPr>
              <a:t>enligt </a:t>
            </a:r>
            <a:r>
              <a:rPr lang="sv-SE" sz="3000" dirty="0">
                <a:effectLst/>
                <a:latin typeface="Calibri" panose="020F0502020204030204" pitchFamily="34" charset="0"/>
                <a:ea typeface="Calibri" panose="020F0502020204030204" pitchFamily="34" charset="0"/>
                <a:cs typeface="Calibri" panose="020F0502020204030204" pitchFamily="34" charset="0"/>
                <a:hlinkClick r:id="rId6" action="ppaction://hlinksldjump"/>
              </a:rPr>
              <a:t>2.6</a:t>
            </a:r>
            <a:r>
              <a:rPr lang="sv-SE" sz="3000" dirty="0">
                <a:effectLst/>
                <a:latin typeface="Calibri" panose="020F0502020204030204" pitchFamily="34" charset="0"/>
                <a:ea typeface="Calibri" panose="020F0502020204030204" pitchFamily="34" charset="0"/>
                <a:cs typeface="Calibri" panose="020F0502020204030204" pitchFamily="34" charset="0"/>
              </a:rPr>
              <a:t> eller </a:t>
            </a:r>
          </a:p>
          <a:p>
            <a:pPr marL="1371600" lvl="1"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”naturligt hinder” enligt </a:t>
            </a:r>
            <a:r>
              <a:rPr lang="sv-SE" sz="3000" dirty="0">
                <a:effectLst/>
                <a:latin typeface="Calibri" panose="020F0502020204030204" pitchFamily="34" charset="0"/>
                <a:ea typeface="Calibri" panose="020F0502020204030204" pitchFamily="34" charset="0"/>
                <a:cs typeface="Calibri" panose="020F0502020204030204" pitchFamily="34" charset="0"/>
                <a:hlinkClick r:id="rId7" action="ppaction://hlinksldjump"/>
              </a:rPr>
              <a:t>2.7</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Arbets-/provtiden fortsätter utan uppehåll om anledningen till traktbyte är </a:t>
            </a:r>
          </a:p>
          <a:p>
            <a:pPr marL="1371600" lvl="1"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”avbrott av prov” </a:t>
            </a:r>
            <a:r>
              <a:rPr lang="sv-SE" sz="3000" dirty="0">
                <a:latin typeface="Calibri" panose="020F0502020204030204" pitchFamily="34" charset="0"/>
                <a:ea typeface="Calibri" panose="020F0502020204030204" pitchFamily="34" charset="0"/>
                <a:cs typeface="Calibri" panose="020F0502020204030204" pitchFamily="34" charset="0"/>
              </a:rPr>
              <a:t>enligt</a:t>
            </a:r>
            <a:r>
              <a:rPr lang="sv-SE" sz="3000" dirty="0">
                <a:effectLst/>
                <a:latin typeface="Calibri" panose="020F0502020204030204" pitchFamily="34" charset="0"/>
                <a:ea typeface="Calibri" panose="020F0502020204030204" pitchFamily="34" charset="0"/>
                <a:cs typeface="Calibri" panose="020F0502020204030204" pitchFamily="34" charset="0"/>
              </a:rPr>
              <a:t> </a:t>
            </a:r>
            <a:r>
              <a:rPr lang="sv-SE" sz="3000" dirty="0">
                <a:effectLst/>
                <a:latin typeface="Calibri" panose="020F0502020204030204" pitchFamily="34" charset="0"/>
                <a:ea typeface="Calibri" panose="020F0502020204030204" pitchFamily="34" charset="0"/>
                <a:cs typeface="Calibri" panose="020F0502020204030204" pitchFamily="34" charset="0"/>
                <a:hlinkClick r:id="rId8" action="ppaction://hlinksldjump"/>
              </a:rPr>
              <a:t>2.5.1</a:t>
            </a:r>
            <a:r>
              <a:rPr lang="sv-SE" sz="2600" dirty="0">
                <a:effectLst/>
                <a:latin typeface="Calibri" panose="020F0502020204030204" pitchFamily="34" charset="0"/>
                <a:ea typeface="Calibri" panose="020F0502020204030204" pitchFamily="34" charset="0"/>
                <a:cs typeface="Calibri" panose="020F0502020204030204" pitchFamily="34" charset="0"/>
              </a:rPr>
              <a:t>.  </a:t>
            </a:r>
            <a:endParaRPr lang="sv-SE" sz="26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7130B856-A5EA-4EFB-9323-D8631AD1055C}"/>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992567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480125" y="272902"/>
            <a:ext cx="11333503"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480125" y="1480892"/>
            <a:ext cx="11333503" cy="5104205"/>
          </a:xfrm>
          <a:solidFill>
            <a:srgbClr val="F8F8F8">
              <a:alpha val="74902"/>
            </a:srgbClr>
          </a:solidFill>
        </p:spPr>
        <p:txBody>
          <a:bodyPr>
            <a:noAutofit/>
          </a:bodyPr>
          <a:lstStyle/>
          <a:p>
            <a:pPr marL="457200" algn="l">
              <a:lnSpc>
                <a:spcPct val="107000"/>
              </a:lnSpc>
            </a:pPr>
            <a:r>
              <a:rPr lang="sv-SE" sz="3000" b="1" dirty="0">
                <a:effectLst/>
                <a:latin typeface="Calibri" panose="020F0502020204030204" pitchFamily="34" charset="0"/>
                <a:ea typeface="Calibri" panose="020F0502020204030204" pitchFamily="34" charset="0"/>
                <a:cs typeface="Calibri" panose="020F0502020204030204" pitchFamily="34" charset="0"/>
              </a:rPr>
              <a:t>2.8 Byte av provområde</a:t>
            </a:r>
            <a:r>
              <a:rPr lang="sv-SE" sz="3000" dirty="0">
                <a:effectLst/>
                <a:latin typeface="Calibri" panose="020F0502020204030204" pitchFamily="34" charset="0"/>
                <a:ea typeface="Calibri" panose="020F0502020204030204" pitchFamily="34" charset="0"/>
                <a:cs typeface="Calibri" panose="020F0502020204030204" pitchFamily="34" charset="0"/>
              </a:rPr>
              <a:t> - forts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Traktbyte kan också ske om domaren ser detta som nödvändigt:</a:t>
            </a:r>
          </a:p>
          <a:p>
            <a:pPr marL="1371600" lvl="1" indent="-457200" algn="l">
              <a:lnSpc>
                <a:spcPct val="107000"/>
              </a:lnSpc>
              <a:spcAft>
                <a:spcPts val="800"/>
              </a:spcAft>
              <a:buFont typeface="Wingdings" panose="05000000000000000000" pitchFamily="2" charset="2"/>
              <a:buChar char="ü"/>
            </a:pPr>
            <a:r>
              <a:rPr lang="sv-SE" sz="2600" dirty="0">
                <a:effectLst/>
                <a:latin typeface="Calibri" panose="020F0502020204030204" pitchFamily="34" charset="0"/>
                <a:ea typeface="Calibri" panose="020F0502020204030204" pitchFamily="34" charset="0"/>
                <a:cs typeface="Calibri" panose="020F0502020204030204" pitchFamily="34" charset="0"/>
              </a:rPr>
              <a:t>vid konstaterad brist på älg inom provområdet (kan vara anledning till förlängd söktid</a:t>
            </a:r>
            <a:r>
              <a:rPr lang="sv-SE" sz="2600" dirty="0">
                <a:latin typeface="Calibri" panose="020F0502020204030204" pitchFamily="34" charset="0"/>
                <a:ea typeface="Calibri" panose="020F0502020204030204" pitchFamily="34" charset="0"/>
                <a:cs typeface="Calibri" panose="020F0502020204030204" pitchFamily="34" charset="0"/>
              </a:rPr>
              <a:t>).</a:t>
            </a:r>
          </a:p>
          <a:p>
            <a:pPr marL="1371600" lvl="1" indent="-457200" algn="l">
              <a:lnSpc>
                <a:spcPct val="107000"/>
              </a:lnSpc>
              <a:spcAft>
                <a:spcPts val="800"/>
              </a:spcAft>
              <a:buFont typeface="Wingdings" panose="05000000000000000000" pitchFamily="2" charset="2"/>
              <a:buChar char="ü"/>
            </a:pPr>
            <a:r>
              <a:rPr lang="sv-SE" sz="26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när hunden kommer tillbaka efter att ha förföljt älg. </a:t>
            </a:r>
            <a:r>
              <a:rPr lang="sv-SE" sz="2600" dirty="0">
                <a:solidFill>
                  <a:srgbClr val="C00000"/>
                </a:solidFill>
                <a:latin typeface="Calibri" panose="020F0502020204030204" pitchFamily="34" charset="0"/>
                <a:ea typeface="Calibri" panose="020F0502020204030204" pitchFamily="34" charset="0"/>
                <a:cs typeface="Calibri" panose="020F0502020204030204" pitchFamily="34" charset="0"/>
              </a:rPr>
              <a:t>Då kopplas hund och arbets-/provtid pausas. Gäller om terrängen är ”genomsökt/förbrukad” eller gruppen utanför det område där provet skulle genomföras.</a:t>
            </a:r>
            <a:endParaRPr lang="sv-SE" sz="26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Traktbyte ska ske effektivt, raster får inte planeras in. </a:t>
            </a:r>
          </a:p>
          <a:p>
            <a:pPr marL="914400"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Maximal tid för traktbyte är normalt 60 minuter </a:t>
            </a:r>
            <a:r>
              <a:rPr lang="sv-SE" sz="3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(per traktbyte).</a:t>
            </a:r>
            <a:endParaRPr lang="sv-SE" sz="3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A471BE80-07F6-49FD-89CD-F334DB451C56}"/>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943365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480125" y="110358"/>
            <a:ext cx="11333503"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480125" y="1075404"/>
            <a:ext cx="11333503" cy="5672237"/>
          </a:xfrm>
          <a:solidFill>
            <a:srgbClr val="F8F8F8">
              <a:alpha val="74902"/>
            </a:srgbClr>
          </a:solidFill>
        </p:spPr>
        <p:txBody>
          <a:bodyPr>
            <a:noAutofit/>
          </a:bodyPr>
          <a:lstStyle/>
          <a:p>
            <a:pPr marL="457200" algn="l">
              <a:lnSpc>
                <a:spcPct val="107000"/>
              </a:lnSpc>
            </a:pPr>
            <a:r>
              <a:rPr lang="sv-SE" sz="3000" b="1" dirty="0">
                <a:effectLst/>
                <a:latin typeface="Calibri" panose="020F0502020204030204" pitchFamily="34" charset="0"/>
                <a:ea typeface="Calibri" panose="020F0502020204030204" pitchFamily="34" charset="0"/>
                <a:cs typeface="Calibri" panose="020F0502020204030204" pitchFamily="34" charset="0"/>
              </a:rPr>
              <a:t>2.9 Nytt prov</a:t>
            </a:r>
            <a:endParaRPr lang="sv-SE" sz="3000" b="1" dirty="0">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3000" dirty="0">
                <a:effectLst/>
                <a:latin typeface="Calibri" panose="020F0502020204030204" pitchFamily="34" charset="0"/>
                <a:ea typeface="Calibri" panose="020F0502020204030204" pitchFamily="34" charset="0"/>
                <a:cs typeface="Calibri" panose="020F0502020204030204" pitchFamily="34" charset="0"/>
              </a:rPr>
              <a:t>Anledning till nytt prov:</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Varg förekommer inom provområdet, genom synkontakt eller spår och förflyttning till annat provområde inte är möjligt för att ge hunden rättvis bedömning.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Provet störs och störningen kan inte undanröjas.</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mj-lt"/>
              <a:buAutoNum type="alphaLcPeriod"/>
            </a:pPr>
            <a:r>
              <a:rPr lang="sv-SE" sz="3000" dirty="0">
                <a:effectLst/>
                <a:latin typeface="Calibri" panose="020F0502020204030204" pitchFamily="34" charset="0"/>
                <a:ea typeface="Calibri" panose="020F0502020204030204" pitchFamily="34" charset="0"/>
                <a:cs typeface="Calibri" panose="020F0502020204030204" pitchFamily="34" charset="0"/>
              </a:rPr>
              <a:t>När domaren konstaterat att provälgen – någon av provälgarna är skadad/sjuk (i det fall återstående disponibel tid (fram till mörkrets inbrott) medger detta kan provet fortsätta som söktid dvs upptag på skadad/sjuk älg = inget upptag).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8DA8AF6A-CBD8-4196-8B07-3CA28366E9CE}"/>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58880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111967"/>
            <a:ext cx="11873948" cy="78480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 INLEDANDE FÖRUTSÄTTNINGAR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46544" y="1016000"/>
            <a:ext cx="11551920" cy="5659120"/>
          </a:xfrm>
          <a:solidFill>
            <a:srgbClr val="F8F8F8">
              <a:alpha val="74902"/>
            </a:srgbClr>
          </a:solidFill>
        </p:spPr>
        <p:txBody>
          <a:bodyPr>
            <a:normAutofit/>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3000" b="1" dirty="0">
                <a:effectLst/>
                <a:latin typeface="Calibri" panose="020F0502020204030204" pitchFamily="34" charset="0"/>
                <a:ea typeface="Calibri" panose="020F0502020204030204" pitchFamily="34" charset="0"/>
                <a:cs typeface="Times New Roman" panose="02020603050405020304" pitchFamily="18" charset="0"/>
              </a:rPr>
              <a:t> 1.3 	Starkt kuperad terräng</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1136015"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Times New Roman" panose="02020603050405020304" pitchFamily="18" charset="0"/>
              </a:rPr>
              <a:t>Är terrängen starkt kuperad eller av andra skäl svårtillgänglig för hunden ska domaren ta hänsyn till detta </a:t>
            </a:r>
            <a:r>
              <a:rPr lang="sv-SE" sz="3000" u="sng" dirty="0">
                <a:effectLst/>
                <a:latin typeface="Calibri" panose="020F0502020204030204" pitchFamily="34" charset="0"/>
                <a:ea typeface="Calibri" panose="020F0502020204030204" pitchFamily="34" charset="0"/>
                <a:cs typeface="Times New Roman" panose="02020603050405020304" pitchFamily="18" charset="0"/>
              </a:rPr>
              <a:t>vid poängsättning av hundens tempo</a:t>
            </a:r>
            <a:r>
              <a:rPr lang="sv-SE" sz="3000" dirty="0">
                <a:effectLst/>
                <a:latin typeface="Calibri" panose="020F0502020204030204" pitchFamily="34" charset="0"/>
                <a:ea typeface="Calibri" panose="020F0502020204030204" pitchFamily="34" charset="0"/>
                <a:cs typeface="Times New Roman" panose="02020603050405020304" pitchFamily="18" charset="0"/>
              </a:rPr>
              <a:t>. </a:t>
            </a:r>
          </a:p>
          <a:p>
            <a:pPr marL="1136015"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Times New Roman" panose="02020603050405020304" pitchFamily="18" charset="0"/>
              </a:rPr>
              <a:t>Motiveras i domarens berättelse. </a:t>
            </a:r>
          </a:p>
          <a:p>
            <a:pPr marL="1136015"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Times New Roman" panose="02020603050405020304" pitchFamily="18" charset="0"/>
              </a:rPr>
              <a:t>Avstånd och sträckor noteras enligt GPS-uppgift.</a:t>
            </a: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1905FFFE-DBCE-4ED5-836F-A1E6D7FE028E}"/>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788283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480124" y="5256"/>
            <a:ext cx="11333503"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693683" y="1075404"/>
            <a:ext cx="11256579" cy="5777340"/>
          </a:xfrm>
          <a:solidFill>
            <a:srgbClr val="F8F8F8">
              <a:alpha val="74902"/>
            </a:srgbClr>
          </a:solidFill>
        </p:spPr>
        <p:txBody>
          <a:bodyPr>
            <a:noAutofit/>
          </a:bodyPr>
          <a:lstStyle/>
          <a:p>
            <a:pPr marL="457200" algn="l">
              <a:lnSpc>
                <a:spcPct val="107000"/>
              </a:lnSpc>
            </a:pPr>
            <a:r>
              <a:rPr lang="sv-SE" sz="3000" b="1" dirty="0">
                <a:effectLst/>
                <a:latin typeface="Calibri" panose="020F0502020204030204" pitchFamily="34" charset="0"/>
                <a:ea typeface="Calibri" panose="020F0502020204030204" pitchFamily="34" charset="0"/>
                <a:cs typeface="Calibri" panose="020F0502020204030204" pitchFamily="34" charset="0"/>
              </a:rPr>
              <a:t>2.9 Nytt prov</a:t>
            </a:r>
            <a:endParaRPr lang="sv-SE" sz="3000" b="1" dirty="0">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3000" dirty="0">
                <a:effectLst/>
                <a:latin typeface="Calibri" panose="020F0502020204030204" pitchFamily="34" charset="0"/>
                <a:ea typeface="Calibri" panose="020F0502020204030204" pitchFamily="34" charset="0"/>
                <a:cs typeface="Calibri" panose="020F0502020204030204" pitchFamily="34" charset="0"/>
              </a:rPr>
              <a:t>Anledning till nytt prov - forts:</a:t>
            </a:r>
            <a:endParaRPr lang="sv-SE" sz="3000" dirty="0">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3000" dirty="0">
                <a:latin typeface="Calibri" panose="020F0502020204030204" pitchFamily="34" charset="0"/>
                <a:ea typeface="Calibri" panose="020F0502020204030204" pitchFamily="34" charset="0"/>
                <a:cs typeface="Times New Roman" panose="02020603050405020304" pitchFamily="18" charset="0"/>
              </a:rPr>
              <a:t>d.</a:t>
            </a:r>
            <a:r>
              <a:rPr lang="sv-SE" sz="3000" dirty="0">
                <a:effectLst/>
                <a:latin typeface="Calibri" panose="020F0502020204030204" pitchFamily="34" charset="0"/>
                <a:ea typeface="Calibri" panose="020F0502020204030204" pitchFamily="34" charset="0"/>
                <a:cs typeface="Times New Roman" panose="02020603050405020304" pitchFamily="18" charset="0"/>
              </a:rPr>
              <a:t>	</a:t>
            </a:r>
            <a:r>
              <a:rPr lang="sv-SE" sz="3000" dirty="0">
                <a:effectLst/>
                <a:latin typeface="Calibri" panose="020F0502020204030204" pitchFamily="34" charset="0"/>
                <a:ea typeface="Calibri" panose="020F0502020204030204" pitchFamily="34" charset="0"/>
                <a:cs typeface="Calibri" panose="020F0502020204030204" pitchFamily="34" charset="0"/>
              </a:rPr>
              <a:t>Uppkoppling av utomstående under </a:t>
            </a:r>
            <a:r>
              <a:rPr lang="sv-SE" sz="3000" dirty="0" err="1">
                <a:effectLst/>
                <a:latin typeface="Calibri" panose="020F0502020204030204" pitchFamily="34" charset="0"/>
                <a:ea typeface="Calibri" panose="020F0502020204030204" pitchFamily="34" charset="0"/>
                <a:cs typeface="Calibri" panose="020F0502020204030204" pitchFamily="34" charset="0"/>
              </a:rPr>
              <a:t>älgarbetet</a:t>
            </a:r>
            <a:r>
              <a:rPr lang="sv-SE" sz="3000" dirty="0">
                <a:effectLst/>
                <a:latin typeface="Calibri" panose="020F0502020204030204" pitchFamily="34" charset="0"/>
                <a:ea typeface="Calibri" panose="020F0502020204030204" pitchFamily="34" charset="0"/>
                <a:cs typeface="Calibri" panose="020F0502020204030204" pitchFamily="34" charset="0"/>
              </a:rPr>
              <a:t>. Om </a:t>
            </a:r>
            <a:r>
              <a:rPr lang="sv-SE" sz="3000" dirty="0" err="1">
                <a:effectLst/>
                <a:latin typeface="Calibri" panose="020F0502020204030204" pitchFamily="34" charset="0"/>
                <a:ea typeface="Calibri" panose="020F0502020204030204" pitchFamily="34" charset="0"/>
                <a:cs typeface="Calibri" panose="020F0502020204030204" pitchFamily="34" charset="0"/>
              </a:rPr>
              <a:t>uppkopp</a:t>
            </a:r>
            <a:r>
              <a:rPr lang="sv-SE" sz="3000" dirty="0">
                <a:effectLst/>
                <a:latin typeface="Calibri" panose="020F0502020204030204" pitchFamily="34" charset="0"/>
                <a:ea typeface="Calibri" panose="020F0502020204030204" pitchFamily="34" charset="0"/>
                <a:cs typeface="Calibri" panose="020F0502020204030204" pitchFamily="34" charset="0"/>
              </a:rPr>
              <a:t>-	</a:t>
            </a:r>
            <a:r>
              <a:rPr lang="sv-SE" sz="3000" dirty="0" err="1">
                <a:effectLst/>
                <a:latin typeface="Calibri" panose="020F0502020204030204" pitchFamily="34" charset="0"/>
                <a:ea typeface="Calibri" panose="020F0502020204030204" pitchFamily="34" charset="0"/>
                <a:cs typeface="Calibri" panose="020F0502020204030204" pitchFamily="34" charset="0"/>
              </a:rPr>
              <a:t>lingen</a:t>
            </a:r>
            <a:r>
              <a:rPr lang="sv-SE" sz="3000" dirty="0">
                <a:effectLst/>
                <a:latin typeface="Calibri" panose="020F0502020204030204" pitchFamily="34" charset="0"/>
                <a:ea typeface="Calibri" panose="020F0502020204030204" pitchFamily="34" charset="0"/>
                <a:cs typeface="Calibri" panose="020F0502020204030204" pitchFamily="34" charset="0"/>
              </a:rPr>
              <a:t> sker under söket, ska provet fortsätta om tiden medger 	detta.</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r>
              <a:rPr lang="sv-SE" sz="3000" dirty="0">
                <a:effectLst/>
                <a:latin typeface="Calibri" panose="020F0502020204030204" pitchFamily="34" charset="0"/>
                <a:ea typeface="Calibri" panose="020F0502020204030204" pitchFamily="34" charset="0"/>
                <a:cs typeface="Calibri" panose="020F0502020204030204" pitchFamily="34" charset="0"/>
              </a:rPr>
              <a:t>e.	Hunden skadas under provet så allvarligt att den inte kan fullfölja 	provet. Domaren avgör (blödande tassar vid start i skarpt före är 	inte anledning till nytt prov).</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spcAft>
                <a:spcPts val="800"/>
              </a:spcAft>
            </a:pPr>
            <a:r>
              <a:rPr lang="sv-SE" sz="3000" dirty="0">
                <a:effectLst/>
                <a:latin typeface="Calibri" panose="020F0502020204030204" pitchFamily="34" charset="0"/>
                <a:ea typeface="Calibri" panose="020F0502020204030204" pitchFamily="34" charset="0"/>
                <a:cs typeface="Calibri" panose="020F0502020204030204" pitchFamily="34" charset="0"/>
              </a:rPr>
              <a:t>f.	Om kollegiet finner att hunden av någon anledning inte kunnat 	bedömas rättvist av anledning som hunden eller föraren inte kan 	belastas för.</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C4AA3919-86BD-4F23-9DB9-0F01EA7D7077}"/>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215097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429248" y="268015"/>
            <a:ext cx="11333503" cy="854689"/>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2 P</a:t>
            </a:r>
            <a:r>
              <a:rPr lang="sv-SE" sz="4400" b="1" dirty="0">
                <a:effectLst/>
                <a:latin typeface="Calibri" panose="020F0502020204030204" pitchFamily="34" charset="0"/>
                <a:ea typeface="Calibri" panose="020F0502020204030204" pitchFamily="34" charset="0"/>
                <a:cs typeface="Times New Roman" panose="02020603050405020304" pitchFamily="18" charset="0"/>
              </a:rPr>
              <a:t>ROVTIDENS LÄNGD OCH VAD SOM INGÅR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698937" y="2105417"/>
            <a:ext cx="10794124" cy="3233837"/>
          </a:xfrm>
          <a:solidFill>
            <a:srgbClr val="F8F8F8">
              <a:alpha val="74902"/>
            </a:srgbClr>
          </a:solidFill>
        </p:spPr>
        <p:txBody>
          <a:bodyPr>
            <a:noAutofit/>
          </a:bodyPr>
          <a:lstStyle/>
          <a:p>
            <a:pPr marL="457200" algn="l">
              <a:lnSpc>
                <a:spcPct val="107000"/>
              </a:lnSpc>
            </a:pPr>
            <a:r>
              <a:rPr lang="sv-SE" sz="3000" b="1" dirty="0">
                <a:effectLst/>
                <a:latin typeface="Calibri" panose="020F0502020204030204" pitchFamily="34" charset="0"/>
                <a:ea typeface="Calibri" panose="020F0502020204030204" pitchFamily="34" charset="0"/>
                <a:cs typeface="Calibri" panose="020F0502020204030204" pitchFamily="34" charset="0"/>
              </a:rPr>
              <a:t>2.9 Nytt prov</a:t>
            </a:r>
            <a:endParaRPr lang="sv-SE" sz="3000" b="1" dirty="0">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3000" dirty="0">
                <a:effectLst/>
                <a:latin typeface="Calibri" panose="020F0502020204030204" pitchFamily="34" charset="0"/>
                <a:ea typeface="Calibri" panose="020F0502020204030204" pitchFamily="34" charset="0"/>
                <a:cs typeface="Calibri" panose="020F0502020204030204" pitchFamily="34" charset="0"/>
              </a:rPr>
              <a:t>Anledning till nytt prov - forts:</a:t>
            </a:r>
            <a:endParaRPr lang="sv-SE" sz="3000" dirty="0">
              <a:latin typeface="Calibri" panose="020F0502020204030204" pitchFamily="34" charset="0"/>
              <a:ea typeface="Calibri" panose="020F0502020204030204" pitchFamily="34" charset="0"/>
              <a:cs typeface="Times New Roman" panose="02020603050405020304" pitchFamily="18" charset="0"/>
            </a:endParaRPr>
          </a:p>
          <a:p>
            <a:pPr marL="914400" indent="-457200" algn="l">
              <a:lnSpc>
                <a:spcPct val="107000"/>
              </a:lnSpc>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Calibri" panose="020F0502020204030204" pitchFamily="34" charset="0"/>
              </a:rPr>
              <a:t>Älgtomma marker och avbrutet prov på grund av ljusförhållanden är inte anledning till nytt prov och hunden tilldelas prisvalören KEB.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190947DD-653D-4E8F-8481-ED13D2381678}"/>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121694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429247" y="7161"/>
            <a:ext cx="11333503" cy="1234968"/>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Times New Roman" panose="02020603050405020304" pitchFamily="18" charset="0"/>
              </a:rPr>
              <a:t>3 BEDÖMNINGSKALA OCH MOMENTEN MED DERAS RESPEKTIVE KOEFFICIENTER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429248" y="1334813"/>
            <a:ext cx="11333502" cy="5516025"/>
          </a:xfrm>
          <a:solidFill>
            <a:srgbClr val="F8F8F8">
              <a:alpha val="74902"/>
            </a:srgbClr>
          </a:solidFill>
        </p:spPr>
        <p:txBody>
          <a:bodyPr>
            <a:noAutofit/>
          </a:bodyPr>
          <a:lstStyle/>
          <a:p>
            <a:pPr marL="457200" algn="l">
              <a:lnSpc>
                <a:spcPct val="107000"/>
              </a:lnSpc>
            </a:pPr>
            <a:r>
              <a:rPr lang="sv-SE" sz="3000" b="1" dirty="0">
                <a:effectLst/>
                <a:latin typeface="Calibri" panose="020F0502020204030204" pitchFamily="34" charset="0"/>
                <a:ea typeface="Calibri" panose="020F0502020204030204" pitchFamily="34" charset="0"/>
                <a:cs typeface="Times New Roman" panose="02020603050405020304" pitchFamily="18" charset="0"/>
              </a:rPr>
              <a:t>3.1	Bedömningsskala</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sv-SE" sz="3000" dirty="0">
                <a:effectLst/>
                <a:latin typeface="Calibri" panose="020F0502020204030204" pitchFamily="34" charset="0"/>
                <a:ea typeface="Calibri" panose="020F0502020204030204" pitchFamily="34" charset="0"/>
                <a:cs typeface="Times New Roman" panose="02020603050405020304" pitchFamily="18" charset="0"/>
              </a:rPr>
              <a:t>Vid bedömningen gäller följande poängfördelning:</a:t>
            </a:r>
          </a:p>
          <a:p>
            <a:pPr marL="457200" algn="l">
              <a:lnSpc>
                <a:spcPct val="107000"/>
              </a:lnSpc>
            </a:pPr>
            <a:r>
              <a:rPr lang="sv-SE" sz="3000" dirty="0">
                <a:effectLst/>
                <a:latin typeface="Calibri" panose="020F0502020204030204" pitchFamily="34" charset="0"/>
                <a:ea typeface="Calibri" panose="020F0502020204030204" pitchFamily="34" charset="0"/>
                <a:cs typeface="Times New Roman" panose="02020603050405020304" pitchFamily="18" charset="0"/>
              </a:rPr>
              <a:t>Utmärkt prestation					9 – 10 poäng</a:t>
            </a:r>
          </a:p>
          <a:p>
            <a:pPr marL="457200" algn="l">
              <a:lnSpc>
                <a:spcPct val="107000"/>
              </a:lnSpc>
            </a:pPr>
            <a:r>
              <a:rPr lang="sv-SE" sz="3000" dirty="0">
                <a:effectLst/>
                <a:latin typeface="Calibri" panose="020F0502020204030204" pitchFamily="34" charset="0"/>
                <a:ea typeface="Calibri" panose="020F0502020204030204" pitchFamily="34" charset="0"/>
                <a:cs typeface="Times New Roman" panose="02020603050405020304" pitchFamily="18" charset="0"/>
              </a:rPr>
              <a:t>Mycket bra prestation				7 – 8 poäng</a:t>
            </a:r>
          </a:p>
          <a:p>
            <a:pPr marL="457200" algn="l">
              <a:lnSpc>
                <a:spcPct val="107000"/>
              </a:lnSpc>
            </a:pPr>
            <a:r>
              <a:rPr lang="sv-SE" sz="3000" dirty="0">
                <a:effectLst/>
                <a:latin typeface="Calibri" panose="020F0502020204030204" pitchFamily="34" charset="0"/>
                <a:ea typeface="Calibri" panose="020F0502020204030204" pitchFamily="34" charset="0"/>
                <a:cs typeface="Times New Roman" panose="02020603050405020304" pitchFamily="18" charset="0"/>
              </a:rPr>
              <a:t>Bra prestation						5 – 6 poäng</a:t>
            </a:r>
          </a:p>
          <a:p>
            <a:pPr marL="457200" algn="l">
              <a:lnSpc>
                <a:spcPct val="107000"/>
              </a:lnSpc>
            </a:pPr>
            <a:r>
              <a:rPr lang="sv-SE" sz="3000" dirty="0">
                <a:effectLst/>
                <a:latin typeface="Calibri" panose="020F0502020204030204" pitchFamily="34" charset="0"/>
                <a:ea typeface="Calibri" panose="020F0502020204030204" pitchFamily="34" charset="0"/>
                <a:cs typeface="Times New Roman" panose="02020603050405020304" pitchFamily="18" charset="0"/>
              </a:rPr>
              <a:t>Godtagbar prestation				3 – 4 poäng</a:t>
            </a:r>
          </a:p>
          <a:p>
            <a:pPr marL="457200" algn="l">
              <a:lnSpc>
                <a:spcPct val="107000"/>
              </a:lnSpc>
            </a:pPr>
            <a:r>
              <a:rPr lang="sv-SE" sz="3000" dirty="0">
                <a:effectLst/>
                <a:latin typeface="Calibri" panose="020F0502020204030204" pitchFamily="34" charset="0"/>
                <a:ea typeface="Calibri" panose="020F0502020204030204" pitchFamily="34" charset="0"/>
                <a:cs typeface="Times New Roman" panose="02020603050405020304" pitchFamily="18" charset="0"/>
              </a:rPr>
              <a:t>Dålig prestation					1 – 2 poäng</a:t>
            </a:r>
          </a:p>
          <a:p>
            <a:pPr marL="457200" algn="l">
              <a:lnSpc>
                <a:spcPct val="107000"/>
              </a:lnSpc>
            </a:pPr>
            <a:r>
              <a:rPr lang="sv-SE" sz="3000" dirty="0">
                <a:effectLst/>
                <a:latin typeface="Calibri" panose="020F0502020204030204" pitchFamily="34" charset="0"/>
                <a:ea typeface="Calibri" panose="020F0502020204030204" pitchFamily="34" charset="0"/>
                <a:cs typeface="Times New Roman" panose="02020603050405020304" pitchFamily="18" charset="0"/>
              </a:rPr>
              <a:t>Ingen prestation					0 poäng</a:t>
            </a:r>
          </a:p>
          <a:p>
            <a:pPr marL="457200" algn="l">
              <a:lnSpc>
                <a:spcPct val="107000"/>
              </a:lnSpc>
              <a:spcAft>
                <a:spcPts val="800"/>
              </a:spcAft>
            </a:pPr>
            <a:r>
              <a:rPr lang="sv-SE" sz="3000" dirty="0">
                <a:effectLst/>
                <a:latin typeface="Calibri" panose="020F0502020204030204" pitchFamily="34" charset="0"/>
                <a:ea typeface="Calibri" panose="020F0502020204030204" pitchFamily="34" charset="0"/>
                <a:cs typeface="Times New Roman" panose="02020603050405020304" pitchFamily="18" charset="0"/>
              </a:rPr>
              <a:t>Momentet inte prövat/eller kan inte prövas	K</a:t>
            </a:r>
          </a:p>
          <a:p>
            <a:pPr lvl="1" algn="l">
              <a:lnSpc>
                <a:spcPct val="107000"/>
              </a:lnSpc>
            </a:pP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7035AF65-583F-4A85-A771-12BC7F39F676}"/>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613377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429247" y="7161"/>
            <a:ext cx="11333503" cy="1234968"/>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Times New Roman" panose="02020603050405020304" pitchFamily="18" charset="0"/>
              </a:rPr>
              <a:t>3 BEDÖMNINGSKALA OCH MOMENTEN MED DERAS RESPEKTIVE KOEFFICIENTER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429248" y="1292052"/>
            <a:ext cx="11333502" cy="5516025"/>
          </a:xfrm>
          <a:solidFill>
            <a:srgbClr val="F8F8F8">
              <a:alpha val="74902"/>
            </a:srgbClr>
          </a:solidFill>
        </p:spPr>
        <p:txBody>
          <a:bodyPr>
            <a:normAutofit fontScale="92500" lnSpcReduction="10000"/>
          </a:bodyPr>
          <a:lstStyle/>
          <a:p>
            <a:pPr marL="457200" algn="l">
              <a:lnSpc>
                <a:spcPct val="107000"/>
              </a:lnSpc>
              <a:spcAft>
                <a:spcPts val="800"/>
              </a:spcAft>
            </a:pPr>
            <a:r>
              <a:rPr lang="sv-SE" sz="3000" b="1" dirty="0">
                <a:effectLst/>
                <a:latin typeface="Calibri" panose="020F0502020204030204" pitchFamily="34" charset="0"/>
                <a:ea typeface="Calibri" panose="020F0502020204030204" pitchFamily="34" charset="0"/>
                <a:cs typeface="Times New Roman" panose="02020603050405020304" pitchFamily="18" charset="0"/>
              </a:rPr>
              <a:t>3.2</a:t>
            </a:r>
            <a:r>
              <a:rPr lang="sv-SE" sz="3000" dirty="0">
                <a:effectLst/>
                <a:latin typeface="Calibri" panose="020F0502020204030204" pitchFamily="34" charset="0"/>
                <a:ea typeface="Calibri" panose="020F0502020204030204" pitchFamily="34" charset="0"/>
                <a:cs typeface="Times New Roman" panose="02020603050405020304" pitchFamily="18" charset="0"/>
              </a:rPr>
              <a:t> </a:t>
            </a:r>
            <a:r>
              <a:rPr lang="sv-SE" sz="3000" b="1" dirty="0">
                <a:effectLst/>
                <a:latin typeface="Calibri" panose="020F0502020204030204" pitchFamily="34" charset="0"/>
                <a:ea typeface="Calibri" panose="020F0502020204030204" pitchFamily="34" charset="0"/>
                <a:cs typeface="Times New Roman" panose="02020603050405020304" pitchFamily="18" charset="0"/>
              </a:rPr>
              <a:t>Bedömningsmoment och deras respektive koefficienter</a:t>
            </a:r>
            <a:r>
              <a:rPr lang="sv-SE" sz="30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sv-SE" sz="3000" dirty="0">
                <a:effectLst/>
                <a:latin typeface="Calibri" panose="020F0502020204030204" pitchFamily="34" charset="0"/>
                <a:ea typeface="Calibri" panose="020F0502020204030204" pitchFamily="34" charset="0"/>
                <a:cs typeface="Times New Roman" panose="02020603050405020304" pitchFamily="18" charset="0"/>
              </a:rPr>
              <a:t>	</a:t>
            </a:r>
            <a:r>
              <a:rPr lang="sv-SE" dirty="0">
                <a:effectLst/>
                <a:latin typeface="Calibri" panose="020F0502020204030204" pitchFamily="34" charset="0"/>
                <a:ea typeface="Calibri" panose="020F0502020204030204" pitchFamily="34" charset="0"/>
                <a:cs typeface="Times New Roman" panose="02020603050405020304" pitchFamily="18" charset="0"/>
              </a:rPr>
              <a:t>1. Sök					(0-10) x 1,5	</a:t>
            </a:r>
          </a:p>
          <a:p>
            <a:pPr marL="457200" algn="l">
              <a:lnSpc>
                <a:spcPct val="107000"/>
              </a:lnSpc>
            </a:pPr>
            <a:r>
              <a:rPr lang="sv-SE" dirty="0">
                <a:effectLst/>
                <a:latin typeface="Calibri" panose="020F0502020204030204" pitchFamily="34" charset="0"/>
                <a:ea typeface="Calibri" panose="020F0502020204030204" pitchFamily="34" charset="0"/>
                <a:cs typeface="Times New Roman" panose="02020603050405020304" pitchFamily="18" charset="0"/>
              </a:rPr>
              <a:t>	2. Förmåga att finna älg			(0-10) x 0,5	</a:t>
            </a:r>
          </a:p>
          <a:p>
            <a:pPr marL="457200" algn="l">
              <a:lnSpc>
                <a:spcPct val="107000"/>
              </a:lnSpc>
            </a:pPr>
            <a:r>
              <a:rPr lang="sv-SE" dirty="0">
                <a:effectLst/>
                <a:latin typeface="Calibri" panose="020F0502020204030204" pitchFamily="34" charset="0"/>
                <a:ea typeface="Calibri" panose="020F0502020204030204" pitchFamily="34" charset="0"/>
                <a:cs typeface="Times New Roman" panose="02020603050405020304" pitchFamily="18" charset="0"/>
              </a:rPr>
              <a:t> 	3. Förmåga att ställa älg i upptaget	(0-10) x 1,5	</a:t>
            </a:r>
          </a:p>
          <a:p>
            <a:pPr marL="457200" algn="l">
              <a:lnSpc>
                <a:spcPct val="107000"/>
              </a:lnSpc>
            </a:pPr>
            <a:r>
              <a:rPr lang="sv-SE" dirty="0">
                <a:effectLst/>
                <a:latin typeface="Calibri" panose="020F0502020204030204" pitchFamily="34" charset="0"/>
                <a:ea typeface="Calibri" panose="020F0502020204030204" pitchFamily="34" charset="0"/>
                <a:cs typeface="Times New Roman" panose="02020603050405020304" pitchFamily="18" charset="0"/>
              </a:rPr>
              <a:t>	4. Ståndskallets kvalitet			(0-10) x 1,5	</a:t>
            </a:r>
          </a:p>
          <a:p>
            <a:pPr marL="457200" indent="262890" algn="l">
              <a:lnSpc>
                <a:spcPct val="107000"/>
              </a:lnSpc>
            </a:pPr>
            <a:r>
              <a:rPr lang="sv-SE" dirty="0">
                <a:effectLst/>
                <a:latin typeface="Calibri" panose="020F0502020204030204" pitchFamily="34" charset="0"/>
                <a:ea typeface="Calibri" panose="020F0502020204030204" pitchFamily="34" charset="0"/>
                <a:cs typeface="Times New Roman" panose="02020603050405020304" pitchFamily="18" charset="0"/>
              </a:rPr>
              <a:t>	5. Vilja att förfölja flyende älg		(0-10) x 0,5	</a:t>
            </a:r>
          </a:p>
          <a:p>
            <a:pPr marL="457200" indent="262890" algn="l">
              <a:lnSpc>
                <a:spcPct val="107000"/>
              </a:lnSpc>
            </a:pP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a:effectLst/>
                <a:latin typeface="Calibri" panose="020F0502020204030204" pitchFamily="34" charset="0"/>
                <a:ea typeface="Calibri" panose="020F0502020204030204" pitchFamily="34" charset="0"/>
                <a:cs typeface="Times New Roman" panose="02020603050405020304" pitchFamily="18" charset="0"/>
              </a:rPr>
              <a:t>6. Förmåga att ställa flyende älg		(0-10) x 1,5	</a:t>
            </a:r>
          </a:p>
          <a:p>
            <a:pPr marL="457200" indent="262890" algn="l">
              <a:lnSpc>
                <a:spcPct val="107000"/>
              </a:lnSpc>
            </a:pPr>
            <a:r>
              <a:rPr lang="sv-SE" dirty="0">
                <a:effectLst/>
                <a:latin typeface="Calibri" panose="020F0502020204030204" pitchFamily="34" charset="0"/>
                <a:ea typeface="Calibri" panose="020F0502020204030204" pitchFamily="34" charset="0"/>
                <a:cs typeface="Times New Roman" panose="02020603050405020304" pitchFamily="18" charset="0"/>
              </a:rPr>
              <a:t>	7. Skalltid				(0-10) x 1,0	</a:t>
            </a:r>
          </a:p>
          <a:p>
            <a:pPr marL="457200" indent="262890" algn="l">
              <a:lnSpc>
                <a:spcPct val="107000"/>
              </a:lnSpc>
            </a:pPr>
            <a:r>
              <a:rPr lang="sv-SE" dirty="0">
                <a:effectLst/>
                <a:latin typeface="Calibri" panose="020F0502020204030204" pitchFamily="34" charset="0"/>
                <a:ea typeface="Calibri" panose="020F0502020204030204" pitchFamily="34" charset="0"/>
                <a:cs typeface="Times New Roman" panose="02020603050405020304" pitchFamily="18" charset="0"/>
              </a:rPr>
              <a:t>	8. Skallets hörbarhet			(0-10) x 0,5	</a:t>
            </a:r>
          </a:p>
          <a:p>
            <a:pPr marL="457200" indent="262890" algn="l">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	9. Skallets täthet och täckning		(0-10) x 0,5	</a:t>
            </a:r>
          </a:p>
          <a:p>
            <a:pPr algn="l"/>
            <a:r>
              <a:rPr lang="sv-SE" dirty="0">
                <a:effectLst/>
                <a:latin typeface="Calibri" panose="020F0502020204030204" pitchFamily="34" charset="0"/>
                <a:ea typeface="Calibri" panose="020F0502020204030204" pitchFamily="34" charset="0"/>
                <a:cs typeface="Times New Roman" panose="02020603050405020304" pitchFamily="18" charset="0"/>
              </a:rPr>
              <a:t>	10. Samarbete och lydnad		(0-10) x 1,0</a:t>
            </a:r>
          </a:p>
        </p:txBody>
      </p:sp>
      <p:sp>
        <p:nvSpPr>
          <p:cNvPr id="5" name="Platshållare för sidfot 4">
            <a:extLst>
              <a:ext uri="{FF2B5EF4-FFF2-40B4-BE49-F238E27FC236}">
                <a16:creationId xmlns:a16="http://schemas.microsoft.com/office/drawing/2014/main" id="{5437B91D-8893-460E-9E60-E572474C4265}"/>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446105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429248" y="49923"/>
            <a:ext cx="11333503" cy="842736"/>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Times New Roman" panose="02020603050405020304" pitchFamily="18" charset="0"/>
              </a:rPr>
              <a:t>5 PRISVALÖRER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429248" y="1051034"/>
            <a:ext cx="11333502" cy="5757043"/>
          </a:xfrm>
          <a:solidFill>
            <a:srgbClr val="F8F8F8">
              <a:alpha val="74902"/>
            </a:srgbClr>
          </a:solidFill>
        </p:spPr>
        <p:txBody>
          <a:bodyPr>
            <a:normAutofit fontScale="92500"/>
          </a:bodyPr>
          <a:lstStyle/>
          <a:p>
            <a:pPr marL="457200" algn="l">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Första pris 		70 poäng och däröver samt minst 90 min. sammanlagd fast 					ståndskallstid på samma älg eller grupp av älgar. Dessutom krävs 				minst en älgkontakt eller säkra spårtecken.</a:t>
            </a:r>
          </a:p>
          <a:p>
            <a:pPr marL="457200" algn="l">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Andra pris 		60 – 69,5 poäng samt minst 60 min. sammanlagd fast ståndskallstid 				på samma älg eller grupp av älgar. Dessutom krävs säkra spårtecken.</a:t>
            </a:r>
          </a:p>
          <a:p>
            <a:pPr marL="457200" algn="l">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Tredje pris 		50 – 59,5 poäng samt minst 30 min. sammanlagd fast ståndskallstid på 				samma älg eller grupp av älgar. Dessutom krävs säkra spårtecken.</a:t>
            </a:r>
          </a:p>
          <a:p>
            <a:pPr marL="457200" algn="l">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0-pris		Prov som inte uppnår ovanstående poängkrav eller inte uppfyller kravet 				för sammanlagd ståndskallstid på samma älg eller grupp av älgar.</a:t>
            </a:r>
          </a:p>
          <a:p>
            <a:pPr marL="457200" algn="l">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NP nytt prov 	Prov enligt kriterier som framgår i avsnitt 2.9</a:t>
            </a:r>
          </a:p>
          <a:p>
            <a:pPr marL="457200" algn="l">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KEB 		Älgtomma marker och avbrutet prov på grund av ljusförhållanden är inte 			anledning till nytt prov och hunden tilldelas prisvalören KEB.</a:t>
            </a:r>
          </a:p>
        </p:txBody>
      </p:sp>
      <p:sp>
        <p:nvSpPr>
          <p:cNvPr id="5" name="Platshållare för sidfot 4">
            <a:extLst>
              <a:ext uri="{FF2B5EF4-FFF2-40B4-BE49-F238E27FC236}">
                <a16:creationId xmlns:a16="http://schemas.microsoft.com/office/drawing/2014/main" id="{618477CA-3663-463F-A244-9EE6527CBA72}"/>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3789483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C4C77-20D7-4E4D-AE5B-697946F13207}"/>
              </a:ext>
            </a:extLst>
          </p:cNvPr>
          <p:cNvSpPr>
            <a:spLocks noGrp="1"/>
          </p:cNvSpPr>
          <p:nvPr>
            <p:ph type="title"/>
          </p:nvPr>
        </p:nvSpPr>
        <p:spPr/>
        <p:txBody>
          <a:bodyPr/>
          <a:lstStyle/>
          <a:p>
            <a:r>
              <a:rPr lang="sv-SE" dirty="0"/>
              <a:t>Slut på bildspel … efter detta referensbilder </a:t>
            </a:r>
            <a:r>
              <a:rPr lang="sv-SE" sz="2400" dirty="0"/>
              <a:t>(tryck </a:t>
            </a:r>
            <a:r>
              <a:rPr lang="sv-SE" sz="2400" dirty="0" err="1"/>
              <a:t>esc</a:t>
            </a:r>
            <a:r>
              <a:rPr lang="sv-SE" sz="2400" dirty="0"/>
              <a:t> för avslut)</a:t>
            </a:r>
          </a:p>
        </p:txBody>
      </p:sp>
      <p:sp>
        <p:nvSpPr>
          <p:cNvPr id="4" name="Platshållare för sidfot 3">
            <a:extLst>
              <a:ext uri="{FF2B5EF4-FFF2-40B4-BE49-F238E27FC236}">
                <a16:creationId xmlns:a16="http://schemas.microsoft.com/office/drawing/2014/main" id="{BD023544-768C-44EB-87EC-FBA43B5222D1}"/>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865642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406C529-4548-4276-9140-F36B5D604037}"/>
              </a:ext>
            </a:extLst>
          </p:cNvPr>
          <p:cNvSpPr txBox="1"/>
          <p:nvPr/>
        </p:nvSpPr>
        <p:spPr>
          <a:xfrm>
            <a:off x="396536" y="1188154"/>
            <a:ext cx="11398928" cy="3939155"/>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Sök visar hundens intresse och förmåga att självständigt söka efter älg och är en viktig egenskap. </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Domaren ska sträva efter att bedöma hunden i ett område där det inte förekommer färska spår av älg. Hund ska därför inte släppas för nära en tänkbar upptagsplats. Släpp på färska spår eller synlig älg är inte tillåtet (se inledande gemensamma regler punkt 3). </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När hunden har släppts går en del hundar direkt ut i sök men andra hundar ”gör en glädjerunda” och kommer snabbt tillbaka till gruppen för att sedan börja sökarbetet. </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Domaren avgör när hunden börjar arbeta (dvs om första sökturer är en ”glädjerunda” eller inte) och det är då provtid och bedömning sök startar. </a:t>
            </a:r>
          </a:p>
        </p:txBody>
      </p:sp>
      <p:grpSp>
        <p:nvGrpSpPr>
          <p:cNvPr id="7" name="Grupp 6">
            <a:extLst>
              <a:ext uri="{FF2B5EF4-FFF2-40B4-BE49-F238E27FC236}">
                <a16:creationId xmlns:a16="http://schemas.microsoft.com/office/drawing/2014/main" id="{738C78FF-5D76-446A-87CC-BF952CFFEBF8}"/>
              </a:ext>
            </a:extLst>
          </p:cNvPr>
          <p:cNvGrpSpPr/>
          <p:nvPr/>
        </p:nvGrpSpPr>
        <p:grpSpPr>
          <a:xfrm>
            <a:off x="9028590" y="5974672"/>
            <a:ext cx="2077375" cy="520252"/>
            <a:chOff x="9028590" y="6125592"/>
            <a:chExt cx="2077375" cy="369332"/>
          </a:xfrm>
        </p:grpSpPr>
        <p:sp>
          <p:nvSpPr>
            <p:cNvPr id="4" name="textruta 3">
              <a:extLst>
                <a:ext uri="{FF2B5EF4-FFF2-40B4-BE49-F238E27FC236}">
                  <a16:creationId xmlns:a16="http://schemas.microsoft.com/office/drawing/2014/main" id="{C7750A0E-324F-4303-A6CF-8B2582558EBB}"/>
                </a:ext>
              </a:extLst>
            </p:cNvPr>
            <p:cNvSpPr txBox="1"/>
            <p:nvPr/>
          </p:nvSpPr>
          <p:spPr>
            <a:xfrm>
              <a:off x="9028590" y="6125592"/>
              <a:ext cx="2077375" cy="369332"/>
            </a:xfrm>
            <a:prstGeom prst="rect">
              <a:avLst/>
            </a:prstGeom>
            <a:noFill/>
          </p:spPr>
          <p:txBody>
            <a:bodyPr wrap="square" rtlCol="0">
              <a:spAutoFit/>
            </a:bodyPr>
            <a:lstStyle/>
            <a:p>
              <a:r>
                <a:rPr lang="sv-SE" dirty="0"/>
                <a:t>Forts nästa bild </a:t>
              </a:r>
            </a:p>
          </p:txBody>
        </p:sp>
        <p:sp>
          <p:nvSpPr>
            <p:cNvPr id="5" name="Pil: höger 4">
              <a:extLst>
                <a:ext uri="{FF2B5EF4-FFF2-40B4-BE49-F238E27FC236}">
                  <a16:creationId xmlns:a16="http://schemas.microsoft.com/office/drawing/2014/main" id="{90AFF865-D7DF-49DB-90A8-D87D7823DA19}"/>
                </a:ext>
              </a:extLst>
            </p:cNvPr>
            <p:cNvSpPr/>
            <p:nvPr/>
          </p:nvSpPr>
          <p:spPr>
            <a:xfrm>
              <a:off x="10635449" y="6223247"/>
              <a:ext cx="266330" cy="18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5">
            <a:extLst>
              <a:ext uri="{FF2B5EF4-FFF2-40B4-BE49-F238E27FC236}">
                <a16:creationId xmlns:a16="http://schemas.microsoft.com/office/drawing/2014/main" id="{F0DBA87E-2B76-4211-9BBB-CB7A927E922A}"/>
              </a:ext>
            </a:extLst>
          </p:cNvPr>
          <p:cNvSpPr>
            <a:spLocks noGrp="1"/>
          </p:cNvSpPr>
          <p:nvPr>
            <p:ph type="title"/>
          </p:nvPr>
        </p:nvSpPr>
        <p:spPr>
          <a:xfrm>
            <a:off x="537099" y="363076"/>
            <a:ext cx="10515600" cy="1325563"/>
          </a:xfrm>
        </p:spPr>
        <p:txBody>
          <a:bodyPr/>
          <a:lstStyle/>
          <a:p>
            <a:r>
              <a:rPr lang="sv-SE" sz="2400" b="1" dirty="0">
                <a:effectLst/>
                <a:latin typeface="Calibri" panose="020F0502020204030204" pitchFamily="34" charset="0"/>
                <a:ea typeface="Calibri" panose="020F0502020204030204" pitchFamily="34" charset="0"/>
                <a:cs typeface="Times New Roman" panose="02020603050405020304" pitchFamily="18" charset="0"/>
              </a:rPr>
              <a:t>6.19 Sök</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8" name="Platshållare för sidfot 7">
            <a:extLst>
              <a:ext uri="{FF2B5EF4-FFF2-40B4-BE49-F238E27FC236}">
                <a16:creationId xmlns:a16="http://schemas.microsoft.com/office/drawing/2014/main" id="{2B9EF382-2F45-4CA1-8C69-EAF3CCE4E804}"/>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164763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9CEB944F-DCDD-4240-8246-308710EB9645}"/>
              </a:ext>
            </a:extLst>
          </p:cNvPr>
          <p:cNvSpPr txBox="1"/>
          <p:nvPr/>
        </p:nvSpPr>
        <p:spPr>
          <a:xfrm>
            <a:off x="541537" y="740465"/>
            <a:ext cx="10884024" cy="3939155"/>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Domaren ska bedöma hundens naturliga sök dvs alla sökturer under provtid redovisas.</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En del hundar visar inte sitt ordinarie sök i de fall prov­gruppen går längs en väg för att komma in i provmarken. Bättre då att ha hunden i koppel tills man kommit fram till platsen där sökarbetet ska starta.</a:t>
            </a:r>
          </a:p>
          <a:p>
            <a:pPr marL="342900" indent="-342900">
              <a:lnSpc>
                <a:spcPct val="107000"/>
              </a:lnSpc>
              <a:spcAft>
                <a:spcPts val="800"/>
              </a:spcAft>
              <a:buFont typeface="Arial" panose="020B0604020202020204" pitchFamily="34" charset="0"/>
              <a:buChar char="•"/>
            </a:pPr>
            <a:r>
              <a:rPr lang="sv-SE" sz="2400" strike="sngStrik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Domaren ska redovisa de fem första sökturerna. Sedan kan sökturer inom samma presta­tionsnivå läggas samman till ”sökturer flera”. </a:t>
            </a:r>
          </a:p>
          <a:p>
            <a:pPr marL="342900" indent="-342900">
              <a:lnSpc>
                <a:spcPct val="107000"/>
              </a:lnSpc>
              <a:spcAft>
                <a:spcPts val="800"/>
              </a:spcAft>
              <a:buFont typeface="Arial" panose="020B0604020202020204" pitchFamily="34" charset="0"/>
              <a:buChar char="•"/>
            </a:pPr>
            <a:r>
              <a:rPr lang="sv-SE" sz="2400" strike="sngStrik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Domaren ska ange hur många turer som slagits samman och hur lång tid hunden varit i närhet av provgrupp under tiden för dessa sökturer.</a:t>
            </a:r>
            <a:r>
              <a:rPr lang="sv-SE"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ruta 5">
            <a:extLst>
              <a:ext uri="{FF2B5EF4-FFF2-40B4-BE49-F238E27FC236}">
                <a16:creationId xmlns:a16="http://schemas.microsoft.com/office/drawing/2014/main" id="{0E5E7209-E7AC-4562-B286-45D1F8AA9434}"/>
              </a:ext>
            </a:extLst>
          </p:cNvPr>
          <p:cNvSpPr txBox="1"/>
          <p:nvPr/>
        </p:nvSpPr>
        <p:spPr>
          <a:xfrm>
            <a:off x="9215022" y="6317371"/>
            <a:ext cx="2814222" cy="369332"/>
          </a:xfrm>
          <a:prstGeom prst="rect">
            <a:avLst/>
          </a:prstGeom>
          <a:noFill/>
        </p:spPr>
        <p:txBody>
          <a:bodyPr wrap="square" rtlCol="0">
            <a:spAutoFit/>
          </a:bodyPr>
          <a:lstStyle/>
          <a:p>
            <a:r>
              <a:rPr lang="sv-SE" dirty="0">
                <a:hlinkClick r:id="rId2" action="ppaction://hlinksldjump"/>
              </a:rPr>
              <a:t>Åter bild 15 söktid forts </a:t>
            </a:r>
            <a:endParaRPr lang="sv-SE" dirty="0"/>
          </a:p>
        </p:txBody>
      </p:sp>
      <p:sp>
        <p:nvSpPr>
          <p:cNvPr id="5" name="Platshållare för sidfot 4">
            <a:extLst>
              <a:ext uri="{FF2B5EF4-FFF2-40B4-BE49-F238E27FC236}">
                <a16:creationId xmlns:a16="http://schemas.microsoft.com/office/drawing/2014/main" id="{7FAC3F34-542E-46FB-AF7A-A04B326E2FBA}"/>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4187543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1DE2C8-80D5-4F80-8B74-63A49E4E0FEC}"/>
              </a:ext>
            </a:extLst>
          </p:cNvPr>
          <p:cNvSpPr>
            <a:spLocks noGrp="1"/>
          </p:cNvSpPr>
          <p:nvPr>
            <p:ph type="title"/>
          </p:nvPr>
        </p:nvSpPr>
        <p:spPr>
          <a:xfrm>
            <a:off x="348006" y="138882"/>
            <a:ext cx="10515600" cy="520995"/>
          </a:xfrm>
        </p:spPr>
        <p:txBody>
          <a:bodyPr>
            <a:normAutofit/>
          </a:bodyPr>
          <a:lstStyle/>
          <a:p>
            <a:r>
              <a:rPr lang="sv-SE" sz="2400" b="1" dirty="0"/>
              <a:t>Poängtabell </a:t>
            </a:r>
            <a:r>
              <a:rPr lang="sv-SE" sz="2400" b="1" dirty="0" err="1"/>
              <a:t>mom</a:t>
            </a:r>
            <a:r>
              <a:rPr lang="sv-SE" sz="2400" b="1" dirty="0"/>
              <a:t> 10 lydnad och samarbete - forts</a:t>
            </a:r>
          </a:p>
        </p:txBody>
      </p:sp>
      <p:graphicFrame>
        <p:nvGraphicFramePr>
          <p:cNvPr id="3" name="Tabell 2">
            <a:extLst>
              <a:ext uri="{FF2B5EF4-FFF2-40B4-BE49-F238E27FC236}">
                <a16:creationId xmlns:a16="http://schemas.microsoft.com/office/drawing/2014/main" id="{744193FE-C025-4162-84DE-A457F54C12D3}"/>
              </a:ext>
            </a:extLst>
          </p:cNvPr>
          <p:cNvGraphicFramePr>
            <a:graphicFrameLocks noGrp="1"/>
          </p:cNvGraphicFramePr>
          <p:nvPr/>
        </p:nvGraphicFramePr>
        <p:xfrm>
          <a:off x="414779" y="584463"/>
          <a:ext cx="10448827" cy="5766247"/>
        </p:xfrm>
        <a:graphic>
          <a:graphicData uri="http://schemas.openxmlformats.org/drawingml/2006/table">
            <a:tbl>
              <a:tblPr firstRow="1" firstCol="1" bandRow="1">
                <a:tableStyleId>{5C22544A-7EE6-4342-B048-85BDC9FD1C3A}</a:tableStyleId>
              </a:tblPr>
              <a:tblGrid>
                <a:gridCol w="8411785">
                  <a:extLst>
                    <a:ext uri="{9D8B030D-6E8A-4147-A177-3AD203B41FA5}">
                      <a16:colId xmlns:a16="http://schemas.microsoft.com/office/drawing/2014/main" val="740782843"/>
                    </a:ext>
                  </a:extLst>
                </a:gridCol>
                <a:gridCol w="2037042">
                  <a:extLst>
                    <a:ext uri="{9D8B030D-6E8A-4147-A177-3AD203B41FA5}">
                      <a16:colId xmlns:a16="http://schemas.microsoft.com/office/drawing/2014/main" val="212029863"/>
                    </a:ext>
                  </a:extLst>
                </a:gridCol>
              </a:tblGrid>
              <a:tr h="95036">
                <a:tc>
                  <a:txBody>
                    <a:bodyPr/>
                    <a:lstStyle/>
                    <a:p>
                      <a:pPr marL="457200">
                        <a:lnSpc>
                          <a:spcPct val="107000"/>
                        </a:lnSpc>
                      </a:pPr>
                      <a:r>
                        <a:rPr lang="sv-SE" sz="2400" b="0" dirty="0">
                          <a:solidFill>
                            <a:schemeClr val="tx2"/>
                          </a:solidFill>
                          <a:effectLst/>
                        </a:rPr>
                        <a:t>Samarbete och lydnad poängsätts enligt följande:</a:t>
                      </a:r>
                      <a:endParaRPr lang="sv-SE" sz="2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41" marR="17241" marT="0" marB="0">
                    <a:solidFill>
                      <a:schemeClr val="tx2">
                        <a:lumMod val="20000"/>
                        <a:lumOff val="80000"/>
                      </a:schemeClr>
                    </a:solidFill>
                  </a:tcPr>
                </a:tc>
                <a:tc>
                  <a:txBody>
                    <a:bodyPr/>
                    <a:lstStyle/>
                    <a:p>
                      <a:pPr marL="457200">
                        <a:lnSpc>
                          <a:spcPct val="107000"/>
                        </a:lnSpc>
                        <a:spcAft>
                          <a:spcPts val="800"/>
                        </a:spcAft>
                      </a:pPr>
                      <a:r>
                        <a:rPr lang="sv-SE" sz="2400" b="0">
                          <a:solidFill>
                            <a:schemeClr val="tx2"/>
                          </a:solidFill>
                          <a:effectLst/>
                          <a:highlight>
                            <a:srgbClr val="00FFFF"/>
                          </a:highlight>
                        </a:rPr>
                        <a:t> </a:t>
                      </a:r>
                      <a:endParaRPr lang="sv-SE" sz="2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41" marR="17241" marT="0" marB="0">
                    <a:solidFill>
                      <a:schemeClr val="tx2">
                        <a:lumMod val="20000"/>
                        <a:lumOff val="80000"/>
                      </a:schemeClr>
                    </a:solidFill>
                  </a:tcPr>
                </a:tc>
                <a:extLst>
                  <a:ext uri="{0D108BD9-81ED-4DB2-BD59-A6C34878D82A}">
                    <a16:rowId xmlns:a16="http://schemas.microsoft.com/office/drawing/2014/main" val="2916509685"/>
                  </a:ext>
                </a:extLst>
              </a:tr>
              <a:tr h="329748">
                <a:tc>
                  <a:txBody>
                    <a:bodyPr/>
                    <a:lstStyle/>
                    <a:p>
                      <a:pPr marL="457200">
                        <a:lnSpc>
                          <a:spcPct val="107000"/>
                        </a:lnSpc>
                      </a:pPr>
                      <a:r>
                        <a:rPr lang="sv-SE" sz="2400" b="1" dirty="0">
                          <a:solidFill>
                            <a:schemeClr val="tx1"/>
                          </a:solidFill>
                          <a:effectLst/>
                        </a:rPr>
                        <a:t>Vid provtidens slut </a:t>
                      </a:r>
                      <a:r>
                        <a:rPr lang="sv-SE" sz="2400" b="0" dirty="0">
                          <a:solidFill>
                            <a:schemeClr val="tx1"/>
                          </a:solidFill>
                          <a:effectLst/>
                        </a:rPr>
                        <a:t>(</a:t>
                      </a:r>
                      <a:r>
                        <a:rPr lang="sv-SE" sz="2400" b="0" u="sng" dirty="0">
                          <a:solidFill>
                            <a:schemeClr val="tx1"/>
                          </a:solidFill>
                          <a:effectLst/>
                        </a:rPr>
                        <a:t>två alternativa avslut </a:t>
                      </a:r>
                      <a:r>
                        <a:rPr lang="sv-SE" sz="2400" b="0" dirty="0">
                          <a:solidFill>
                            <a:schemeClr val="tx1"/>
                          </a:solidFill>
                          <a:effectLst/>
                        </a:rPr>
                        <a:t>- 10 e. </a:t>
                      </a:r>
                      <a:r>
                        <a:rPr lang="sv-SE" sz="2400" b="0" dirty="0" err="1">
                          <a:solidFill>
                            <a:schemeClr val="tx1"/>
                          </a:solidFill>
                          <a:effectLst/>
                        </a:rPr>
                        <a:t>resp</a:t>
                      </a:r>
                      <a:r>
                        <a:rPr lang="sv-SE" sz="2400" b="0" dirty="0">
                          <a:solidFill>
                            <a:schemeClr val="tx1"/>
                          </a:solidFill>
                          <a:effectLst/>
                        </a:rPr>
                        <a:t> 10 f.)</a:t>
                      </a:r>
                      <a:endParaRPr lang="sv-S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41" marR="17241" marT="0" marB="0">
                    <a:solidFill>
                      <a:schemeClr val="tx2">
                        <a:lumMod val="20000"/>
                        <a:lumOff val="80000"/>
                      </a:schemeClr>
                    </a:solidFill>
                  </a:tcPr>
                </a:tc>
                <a:tc>
                  <a:txBody>
                    <a:bodyPr/>
                    <a:lstStyle/>
                    <a:p>
                      <a:pPr marL="457200" algn="ctr">
                        <a:lnSpc>
                          <a:spcPct val="107000"/>
                        </a:lnSpc>
                        <a:spcAft>
                          <a:spcPts val="800"/>
                        </a:spcAft>
                      </a:pPr>
                      <a:r>
                        <a:rPr lang="sv-SE" sz="2400" b="0" dirty="0">
                          <a:solidFill>
                            <a:schemeClr val="tx1"/>
                          </a:solidFill>
                          <a:effectLst/>
                        </a:rPr>
                        <a:t>(0 – 3 poäng)</a:t>
                      </a:r>
                      <a:endParaRPr lang="sv-S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41" marR="17241" marT="0" marB="0">
                    <a:solidFill>
                      <a:schemeClr val="tx2">
                        <a:lumMod val="20000"/>
                        <a:lumOff val="80000"/>
                      </a:schemeClr>
                    </a:solidFill>
                  </a:tcPr>
                </a:tc>
                <a:extLst>
                  <a:ext uri="{0D108BD9-81ED-4DB2-BD59-A6C34878D82A}">
                    <a16:rowId xmlns:a16="http://schemas.microsoft.com/office/drawing/2014/main" val="3292113616"/>
                  </a:ext>
                </a:extLst>
              </a:tr>
              <a:tr h="413110">
                <a:tc>
                  <a:txBody>
                    <a:bodyPr/>
                    <a:lstStyle/>
                    <a:p>
                      <a:pPr marL="457200">
                        <a:lnSpc>
                          <a:spcPct val="107000"/>
                        </a:lnSpc>
                      </a:pPr>
                      <a:r>
                        <a:rPr lang="sv-SE" sz="2400" b="1"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 f. samarbete </a:t>
                      </a:r>
                      <a:r>
                        <a:rPr lang="sv-SE" sz="2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(kan prövas inom 60 minuter efter provtids slut, dock inte efter mörkrets inbrott)</a:t>
                      </a:r>
                      <a:endParaRPr lang="sv-S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457200">
                        <a:lnSpc>
                          <a:spcPct val="107000"/>
                        </a:lnSpc>
                      </a:pPr>
                      <a:endParaRPr lang="sv-S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996756493"/>
                  </a:ext>
                </a:extLst>
              </a:tr>
              <a:tr h="413110">
                <a:tc>
                  <a:txBody>
                    <a:bodyPr/>
                    <a:lstStyle/>
                    <a:p>
                      <a:pPr marL="457200">
                        <a:lnSpc>
                          <a:spcPct val="107000"/>
                        </a:lnSpc>
                      </a:pPr>
                      <a:r>
                        <a:rPr lang="sv-SE" sz="2400" b="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Tillämpas i de fall hunden </a:t>
                      </a:r>
                      <a:r>
                        <a:rPr lang="sv-SE" sz="2400" b="0"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inte</a:t>
                      </a:r>
                      <a:r>
                        <a:rPr lang="sv-SE" sz="2400" b="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skäller ståndskall vid provtids slut – se vidare text nedan under tabell</a:t>
                      </a:r>
                      <a:endParaRPr lang="sv-SE" sz="2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457200" algn="ctr">
                        <a:lnSpc>
                          <a:spcPct val="107000"/>
                        </a:lnSpc>
                        <a:spcAft>
                          <a:spcPts val="800"/>
                        </a:spcAft>
                      </a:pPr>
                      <a:r>
                        <a:rPr lang="sv-SE" sz="2400" b="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sv-SE"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632039635"/>
                  </a:ext>
                </a:extLst>
              </a:tr>
              <a:tr h="246387">
                <a:tc>
                  <a:txBody>
                    <a:bodyPr/>
                    <a:lstStyle/>
                    <a:p>
                      <a:pPr marL="457200">
                        <a:lnSpc>
                          <a:spcPct val="107000"/>
                        </a:lnSpc>
                      </a:pPr>
                      <a:r>
                        <a:rPr lang="sv-SE" sz="2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Effektiv återgång till provgrupp omedelbart efter att den avbryter ett långt förföljande. Återgången till provgrupp är minst 2 kilometer tillryggalagd sträcka (längsta återgång vid flera upptag). Effektivt 100 m/min </a:t>
                      </a:r>
                      <a:endParaRPr lang="sv-S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457200" algn="ctr">
                        <a:lnSpc>
                          <a:spcPct val="107000"/>
                        </a:lnSpc>
                      </a:pPr>
                      <a:r>
                        <a:rPr lang="sv-SE" sz="2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sv-S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sv-SE" sz="2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sv-S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800"/>
                        </a:spcAft>
                      </a:pPr>
                      <a:r>
                        <a:rPr lang="sv-SE" sz="2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endParaRPr lang="sv-S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531563813"/>
                  </a:ext>
                </a:extLst>
              </a:tr>
              <a:tr h="246387">
                <a:tc>
                  <a:txBody>
                    <a:bodyPr/>
                    <a:lstStyle/>
                    <a:p>
                      <a:pPr marL="457200">
                        <a:lnSpc>
                          <a:spcPct val="107000"/>
                        </a:lnSpc>
                      </a:pPr>
                      <a:r>
                        <a:rPr lang="sv-SE" sz="2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Effektiv återgång till provgrupp omedelbart efter att den avbryter ett långt förföljande. Återgången till provgrupp är under 2 kilometer tillryggalagd sträcka (längsta återgång vid flera upptag).</a:t>
                      </a:r>
                      <a:endParaRPr lang="sv-S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457200" algn="ctr">
                        <a:lnSpc>
                          <a:spcPct val="107000"/>
                        </a:lnSpc>
                      </a:pPr>
                      <a:r>
                        <a:rPr lang="sv-SE" sz="2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sv-S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sv-SE" sz="2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sv-S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800"/>
                        </a:spcAft>
                      </a:pPr>
                      <a:r>
                        <a:rPr lang="sv-SE" sz="2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sv-S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137871232"/>
                  </a:ext>
                </a:extLst>
              </a:tr>
            </a:tbl>
          </a:graphicData>
        </a:graphic>
      </p:graphicFrame>
      <p:sp>
        <p:nvSpPr>
          <p:cNvPr id="5" name="Platshållare för sidfot 4">
            <a:extLst>
              <a:ext uri="{FF2B5EF4-FFF2-40B4-BE49-F238E27FC236}">
                <a16:creationId xmlns:a16="http://schemas.microsoft.com/office/drawing/2014/main" id="{16E918CC-9C65-4CF9-916D-EFEEB7CA0DA7}"/>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843290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1DE2C8-80D5-4F80-8B74-63A49E4E0FEC}"/>
              </a:ext>
            </a:extLst>
          </p:cNvPr>
          <p:cNvSpPr>
            <a:spLocks noGrp="1"/>
          </p:cNvSpPr>
          <p:nvPr>
            <p:ph type="title"/>
          </p:nvPr>
        </p:nvSpPr>
        <p:spPr>
          <a:xfrm>
            <a:off x="348006" y="138882"/>
            <a:ext cx="10515600" cy="520995"/>
          </a:xfrm>
        </p:spPr>
        <p:txBody>
          <a:bodyPr>
            <a:normAutofit/>
          </a:bodyPr>
          <a:lstStyle/>
          <a:p>
            <a:r>
              <a:rPr lang="sv-SE" sz="2400" b="1" dirty="0"/>
              <a:t>Poängtabell </a:t>
            </a:r>
            <a:r>
              <a:rPr lang="sv-SE" sz="2400" b="1" dirty="0" err="1"/>
              <a:t>mom</a:t>
            </a:r>
            <a:r>
              <a:rPr lang="sv-SE" sz="2400" b="1" dirty="0"/>
              <a:t> 10 lydnad och samarbete - forts</a:t>
            </a:r>
          </a:p>
        </p:txBody>
      </p:sp>
      <p:graphicFrame>
        <p:nvGraphicFramePr>
          <p:cNvPr id="3" name="Tabell 2">
            <a:extLst>
              <a:ext uri="{FF2B5EF4-FFF2-40B4-BE49-F238E27FC236}">
                <a16:creationId xmlns:a16="http://schemas.microsoft.com/office/drawing/2014/main" id="{744193FE-C025-4162-84DE-A457F54C12D3}"/>
              </a:ext>
            </a:extLst>
          </p:cNvPr>
          <p:cNvGraphicFramePr>
            <a:graphicFrameLocks noGrp="1"/>
          </p:cNvGraphicFramePr>
          <p:nvPr/>
        </p:nvGraphicFramePr>
        <p:xfrm>
          <a:off x="414779" y="584463"/>
          <a:ext cx="10448827" cy="5374896"/>
        </p:xfrm>
        <a:graphic>
          <a:graphicData uri="http://schemas.openxmlformats.org/drawingml/2006/table">
            <a:tbl>
              <a:tblPr firstRow="1" firstCol="1" bandRow="1">
                <a:tableStyleId>{5C22544A-7EE6-4342-B048-85BDC9FD1C3A}</a:tableStyleId>
              </a:tblPr>
              <a:tblGrid>
                <a:gridCol w="8411785">
                  <a:extLst>
                    <a:ext uri="{9D8B030D-6E8A-4147-A177-3AD203B41FA5}">
                      <a16:colId xmlns:a16="http://schemas.microsoft.com/office/drawing/2014/main" val="740782843"/>
                    </a:ext>
                  </a:extLst>
                </a:gridCol>
                <a:gridCol w="2037042">
                  <a:extLst>
                    <a:ext uri="{9D8B030D-6E8A-4147-A177-3AD203B41FA5}">
                      <a16:colId xmlns:a16="http://schemas.microsoft.com/office/drawing/2014/main" val="212029863"/>
                    </a:ext>
                  </a:extLst>
                </a:gridCol>
              </a:tblGrid>
              <a:tr h="95036">
                <a:tc>
                  <a:txBody>
                    <a:bodyPr/>
                    <a:lstStyle/>
                    <a:p>
                      <a:pPr marL="457200">
                        <a:lnSpc>
                          <a:spcPct val="107000"/>
                        </a:lnSpc>
                      </a:pPr>
                      <a:r>
                        <a:rPr lang="sv-SE" sz="2400" b="0" dirty="0">
                          <a:solidFill>
                            <a:schemeClr val="tx2"/>
                          </a:solidFill>
                          <a:effectLst/>
                        </a:rPr>
                        <a:t>Samarbete och lydnad poängsätts enligt följande:</a:t>
                      </a:r>
                      <a:endParaRPr lang="sv-SE" sz="2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41" marR="17241" marT="0" marB="0">
                    <a:solidFill>
                      <a:schemeClr val="tx2">
                        <a:lumMod val="20000"/>
                        <a:lumOff val="80000"/>
                      </a:schemeClr>
                    </a:solidFill>
                  </a:tcPr>
                </a:tc>
                <a:tc>
                  <a:txBody>
                    <a:bodyPr/>
                    <a:lstStyle/>
                    <a:p>
                      <a:pPr marL="457200">
                        <a:lnSpc>
                          <a:spcPct val="107000"/>
                        </a:lnSpc>
                        <a:spcAft>
                          <a:spcPts val="800"/>
                        </a:spcAft>
                      </a:pPr>
                      <a:r>
                        <a:rPr lang="sv-SE" sz="2400" b="0">
                          <a:solidFill>
                            <a:schemeClr val="tx2"/>
                          </a:solidFill>
                          <a:effectLst/>
                          <a:highlight>
                            <a:srgbClr val="00FFFF"/>
                          </a:highlight>
                        </a:rPr>
                        <a:t> </a:t>
                      </a:r>
                      <a:endParaRPr lang="sv-SE" sz="2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41" marR="17241" marT="0" marB="0">
                    <a:solidFill>
                      <a:schemeClr val="tx2">
                        <a:lumMod val="20000"/>
                        <a:lumOff val="80000"/>
                      </a:schemeClr>
                    </a:solidFill>
                  </a:tcPr>
                </a:tc>
                <a:extLst>
                  <a:ext uri="{0D108BD9-81ED-4DB2-BD59-A6C34878D82A}">
                    <a16:rowId xmlns:a16="http://schemas.microsoft.com/office/drawing/2014/main" val="2916509685"/>
                  </a:ext>
                </a:extLst>
              </a:tr>
              <a:tr h="329748">
                <a:tc>
                  <a:txBody>
                    <a:bodyPr/>
                    <a:lstStyle/>
                    <a:p>
                      <a:pPr marL="457200">
                        <a:lnSpc>
                          <a:spcPct val="107000"/>
                        </a:lnSpc>
                      </a:pPr>
                      <a:r>
                        <a:rPr lang="sv-SE" sz="2400" b="1" dirty="0">
                          <a:solidFill>
                            <a:schemeClr val="tx2"/>
                          </a:solidFill>
                          <a:effectLst/>
                        </a:rPr>
                        <a:t>Vid provtidens slut </a:t>
                      </a:r>
                      <a:r>
                        <a:rPr lang="sv-SE" sz="2400" b="0" dirty="0">
                          <a:solidFill>
                            <a:schemeClr val="tx2"/>
                          </a:solidFill>
                          <a:effectLst/>
                        </a:rPr>
                        <a:t>(två alternativa avslut - 10 e. </a:t>
                      </a:r>
                      <a:r>
                        <a:rPr lang="sv-SE" sz="2400" b="0" dirty="0" err="1">
                          <a:solidFill>
                            <a:schemeClr val="tx2"/>
                          </a:solidFill>
                          <a:effectLst/>
                        </a:rPr>
                        <a:t>resp</a:t>
                      </a:r>
                      <a:r>
                        <a:rPr lang="sv-SE" sz="2400" b="0" dirty="0">
                          <a:solidFill>
                            <a:schemeClr val="tx2"/>
                          </a:solidFill>
                          <a:effectLst/>
                        </a:rPr>
                        <a:t> 10 f.)</a:t>
                      </a:r>
                      <a:endParaRPr lang="sv-SE" sz="2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41" marR="17241" marT="0" marB="0">
                    <a:solidFill>
                      <a:schemeClr val="tx2">
                        <a:lumMod val="20000"/>
                        <a:lumOff val="80000"/>
                      </a:schemeClr>
                    </a:solidFill>
                  </a:tcPr>
                </a:tc>
                <a:tc>
                  <a:txBody>
                    <a:bodyPr/>
                    <a:lstStyle/>
                    <a:p>
                      <a:pPr marL="457200" algn="ctr">
                        <a:lnSpc>
                          <a:spcPct val="107000"/>
                        </a:lnSpc>
                        <a:spcAft>
                          <a:spcPts val="800"/>
                        </a:spcAft>
                      </a:pPr>
                      <a:r>
                        <a:rPr lang="sv-SE" sz="2400" b="0" dirty="0">
                          <a:solidFill>
                            <a:schemeClr val="tx2"/>
                          </a:solidFill>
                          <a:effectLst/>
                        </a:rPr>
                        <a:t>(0 – 3 poäng)</a:t>
                      </a:r>
                      <a:endParaRPr lang="sv-SE" sz="2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41" marR="17241" marT="0" marB="0">
                    <a:solidFill>
                      <a:schemeClr val="tx2">
                        <a:lumMod val="20000"/>
                        <a:lumOff val="80000"/>
                      </a:schemeClr>
                    </a:solidFill>
                  </a:tcPr>
                </a:tc>
                <a:extLst>
                  <a:ext uri="{0D108BD9-81ED-4DB2-BD59-A6C34878D82A}">
                    <a16:rowId xmlns:a16="http://schemas.microsoft.com/office/drawing/2014/main" val="3292113616"/>
                  </a:ext>
                </a:extLst>
              </a:tr>
              <a:tr h="413110">
                <a:tc>
                  <a:txBody>
                    <a:bodyPr/>
                    <a:lstStyle/>
                    <a:p>
                      <a:pPr marL="457200">
                        <a:lnSpc>
                          <a:spcPct val="107000"/>
                        </a:lnSpc>
                      </a:pPr>
                      <a:r>
                        <a:rPr lang="sv-SE" sz="2400" b="1" i="1" u="sng" dirty="0">
                          <a:solidFill>
                            <a:schemeClr val="tx2"/>
                          </a:solidFill>
                          <a:effectLst/>
                        </a:rPr>
                        <a:t>10 f. samarbete </a:t>
                      </a:r>
                      <a:r>
                        <a:rPr lang="sv-SE" sz="2400" b="0" dirty="0">
                          <a:solidFill>
                            <a:schemeClr val="tx2"/>
                          </a:solidFill>
                          <a:effectLst/>
                        </a:rPr>
                        <a:t>(kan prövas inom 60 minuter efter provtids slut, dock inte efter mörkrets inbrott) - forts</a:t>
                      </a:r>
                      <a:endParaRPr lang="sv-SE" sz="2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41" marR="17241" marT="0" marB="0">
                    <a:solidFill>
                      <a:schemeClr val="tx2">
                        <a:lumMod val="20000"/>
                        <a:lumOff val="80000"/>
                      </a:schemeClr>
                    </a:solidFill>
                  </a:tcPr>
                </a:tc>
                <a:tc>
                  <a:txBody>
                    <a:bodyPr/>
                    <a:lstStyle/>
                    <a:p>
                      <a:pPr marL="457200">
                        <a:lnSpc>
                          <a:spcPct val="107000"/>
                        </a:lnSpc>
                      </a:pPr>
                      <a:r>
                        <a:rPr lang="sv-SE" sz="2400" b="0" dirty="0">
                          <a:solidFill>
                            <a:schemeClr val="tx2"/>
                          </a:solidFill>
                          <a:effectLst/>
                        </a:rPr>
                        <a:t> </a:t>
                      </a:r>
                    </a:p>
                  </a:txBody>
                  <a:tcPr marL="17241" marR="17241" marT="0" marB="0">
                    <a:solidFill>
                      <a:schemeClr val="tx2">
                        <a:lumMod val="20000"/>
                        <a:lumOff val="80000"/>
                      </a:schemeClr>
                    </a:solidFill>
                  </a:tcPr>
                </a:tc>
                <a:extLst>
                  <a:ext uri="{0D108BD9-81ED-4DB2-BD59-A6C34878D82A}">
                    <a16:rowId xmlns:a16="http://schemas.microsoft.com/office/drawing/2014/main" val="996756493"/>
                  </a:ext>
                </a:extLst>
              </a:tr>
              <a:tr h="413110">
                <a:tc>
                  <a:txBody>
                    <a:bodyPr/>
                    <a:lstStyle/>
                    <a:p>
                      <a:pPr marL="457200">
                        <a:lnSpc>
                          <a:spcPct val="107000"/>
                        </a:lnSpc>
                      </a:pPr>
                      <a:r>
                        <a:rPr lang="sv-SE" sz="2400" b="0" dirty="0">
                          <a:solidFill>
                            <a:schemeClr val="tx2"/>
                          </a:solidFill>
                          <a:effectLst/>
                        </a:rPr>
                        <a:t>Återgång efter förföljande av älg men återgången är inte effektiv dvs tar lång tid eller blir kvar långa stunder på samma ställe. Eller hunden tar upp ny älg på väg tillbaka till provgrupp efter avslutat förföljande efter flyende älg.</a:t>
                      </a:r>
                      <a:endParaRPr lang="sv-SE" sz="2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41" marR="17241" marT="0" marB="0">
                    <a:solidFill>
                      <a:schemeClr val="tx2">
                        <a:lumMod val="20000"/>
                        <a:lumOff val="80000"/>
                      </a:schemeClr>
                    </a:solidFill>
                  </a:tcPr>
                </a:tc>
                <a:tc>
                  <a:txBody>
                    <a:bodyPr/>
                    <a:lstStyle/>
                    <a:p>
                      <a:pPr marL="457200">
                        <a:lnSpc>
                          <a:spcPct val="107000"/>
                        </a:lnSpc>
                      </a:pPr>
                      <a:r>
                        <a:rPr lang="sv-SE" sz="2400" b="0" dirty="0">
                          <a:solidFill>
                            <a:schemeClr val="tx2"/>
                          </a:solidFill>
                          <a:effectLst/>
                        </a:rPr>
                        <a:t> </a:t>
                      </a:r>
                    </a:p>
                    <a:p>
                      <a:pPr marL="457200">
                        <a:lnSpc>
                          <a:spcPct val="107000"/>
                        </a:lnSpc>
                      </a:pPr>
                      <a:r>
                        <a:rPr lang="sv-SE" sz="2400" b="0" dirty="0">
                          <a:solidFill>
                            <a:schemeClr val="tx2"/>
                          </a:solidFill>
                          <a:effectLst/>
                        </a:rPr>
                        <a:t> </a:t>
                      </a:r>
                    </a:p>
                    <a:p>
                      <a:pPr marL="457200" algn="ctr">
                        <a:lnSpc>
                          <a:spcPct val="107000"/>
                        </a:lnSpc>
                        <a:spcAft>
                          <a:spcPts val="800"/>
                        </a:spcAft>
                      </a:pPr>
                      <a:r>
                        <a:rPr lang="sv-SE" sz="2400" b="0" dirty="0">
                          <a:solidFill>
                            <a:schemeClr val="tx2"/>
                          </a:solidFill>
                          <a:effectLst/>
                        </a:rPr>
                        <a:t>1</a:t>
                      </a:r>
                      <a:endParaRPr lang="sv-SE" sz="2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41" marR="17241" marT="0" marB="0">
                    <a:solidFill>
                      <a:schemeClr val="tx2">
                        <a:lumMod val="20000"/>
                        <a:lumOff val="80000"/>
                      </a:schemeClr>
                    </a:solidFill>
                  </a:tcPr>
                </a:tc>
                <a:extLst>
                  <a:ext uri="{0D108BD9-81ED-4DB2-BD59-A6C34878D82A}">
                    <a16:rowId xmlns:a16="http://schemas.microsoft.com/office/drawing/2014/main" val="2632039635"/>
                  </a:ext>
                </a:extLst>
              </a:tr>
              <a:tr h="246387">
                <a:tc>
                  <a:txBody>
                    <a:bodyPr/>
                    <a:lstStyle/>
                    <a:p>
                      <a:pPr marL="457200">
                        <a:lnSpc>
                          <a:spcPct val="107000"/>
                        </a:lnSpc>
                      </a:pPr>
                      <a:r>
                        <a:rPr lang="sv-SE" sz="2400" b="0">
                          <a:solidFill>
                            <a:schemeClr val="tx2"/>
                          </a:solidFill>
                          <a:effectLst/>
                        </a:rPr>
                        <a:t>Lämnar provgruppen/hämtas med bil/besöker bebyggelse/strövar planlöst i skogen efter avslutat förföljande på flyende älg.</a:t>
                      </a:r>
                      <a:endParaRPr lang="sv-SE" sz="2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41" marR="17241" marT="0" marB="0">
                    <a:solidFill>
                      <a:schemeClr val="tx2">
                        <a:lumMod val="20000"/>
                        <a:lumOff val="80000"/>
                      </a:schemeClr>
                    </a:solidFill>
                  </a:tcPr>
                </a:tc>
                <a:tc>
                  <a:txBody>
                    <a:bodyPr/>
                    <a:lstStyle/>
                    <a:p>
                      <a:pPr marL="457200">
                        <a:lnSpc>
                          <a:spcPct val="107000"/>
                        </a:lnSpc>
                      </a:pPr>
                      <a:r>
                        <a:rPr lang="sv-SE" sz="2400" b="0">
                          <a:solidFill>
                            <a:schemeClr val="tx2"/>
                          </a:solidFill>
                          <a:effectLst/>
                        </a:rPr>
                        <a:t> </a:t>
                      </a:r>
                    </a:p>
                    <a:p>
                      <a:pPr marL="457200" algn="ctr">
                        <a:lnSpc>
                          <a:spcPct val="107000"/>
                        </a:lnSpc>
                        <a:spcAft>
                          <a:spcPts val="800"/>
                        </a:spcAft>
                      </a:pPr>
                      <a:r>
                        <a:rPr lang="sv-SE" sz="2400" b="0">
                          <a:solidFill>
                            <a:schemeClr val="tx2"/>
                          </a:solidFill>
                          <a:effectLst/>
                        </a:rPr>
                        <a:t>0</a:t>
                      </a:r>
                      <a:endParaRPr lang="sv-SE" sz="2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41" marR="17241" marT="0" marB="0">
                    <a:solidFill>
                      <a:schemeClr val="tx2">
                        <a:lumMod val="20000"/>
                        <a:lumOff val="80000"/>
                      </a:schemeClr>
                    </a:solidFill>
                  </a:tcPr>
                </a:tc>
                <a:extLst>
                  <a:ext uri="{0D108BD9-81ED-4DB2-BD59-A6C34878D82A}">
                    <a16:rowId xmlns:a16="http://schemas.microsoft.com/office/drawing/2014/main" val="2531563813"/>
                  </a:ext>
                </a:extLst>
              </a:tr>
              <a:tr h="246387">
                <a:tc>
                  <a:txBody>
                    <a:bodyPr/>
                    <a:lstStyle/>
                    <a:p>
                      <a:pPr marL="457200">
                        <a:lnSpc>
                          <a:spcPct val="107000"/>
                        </a:lnSpc>
                      </a:pPr>
                      <a:r>
                        <a:rPr lang="sv-SE" sz="2400" b="0">
                          <a:solidFill>
                            <a:schemeClr val="tx2"/>
                          </a:solidFill>
                          <a:effectLst/>
                        </a:rPr>
                        <a:t>Inget älgarbete/upptag. Eller hunden hinner inte tillbaka till provgrupp inom 60 minuter efter provtids slut.</a:t>
                      </a:r>
                      <a:endParaRPr lang="sv-SE" sz="2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41" marR="17241" marT="0" marB="0">
                    <a:solidFill>
                      <a:schemeClr val="tx2">
                        <a:lumMod val="20000"/>
                        <a:lumOff val="80000"/>
                      </a:schemeClr>
                    </a:solidFill>
                  </a:tcPr>
                </a:tc>
                <a:tc>
                  <a:txBody>
                    <a:bodyPr/>
                    <a:lstStyle/>
                    <a:p>
                      <a:pPr marL="457200">
                        <a:lnSpc>
                          <a:spcPct val="107000"/>
                        </a:lnSpc>
                      </a:pPr>
                      <a:r>
                        <a:rPr lang="sv-SE" sz="2400" b="0" dirty="0">
                          <a:solidFill>
                            <a:schemeClr val="tx2"/>
                          </a:solidFill>
                          <a:effectLst/>
                        </a:rPr>
                        <a:t> </a:t>
                      </a:r>
                    </a:p>
                    <a:p>
                      <a:pPr marL="457200" algn="ctr">
                        <a:lnSpc>
                          <a:spcPct val="107000"/>
                        </a:lnSpc>
                        <a:spcAft>
                          <a:spcPts val="800"/>
                        </a:spcAft>
                      </a:pPr>
                      <a:r>
                        <a:rPr lang="sv-SE" sz="2400" b="0" dirty="0">
                          <a:solidFill>
                            <a:schemeClr val="tx2"/>
                          </a:solidFill>
                          <a:effectLst/>
                        </a:rPr>
                        <a:t>K (=0)</a:t>
                      </a:r>
                      <a:endParaRPr lang="sv-SE" sz="2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7241" marR="17241" marT="0" marB="0">
                    <a:solidFill>
                      <a:schemeClr val="tx2">
                        <a:lumMod val="20000"/>
                        <a:lumOff val="80000"/>
                      </a:schemeClr>
                    </a:solidFill>
                  </a:tcPr>
                </a:tc>
                <a:extLst>
                  <a:ext uri="{0D108BD9-81ED-4DB2-BD59-A6C34878D82A}">
                    <a16:rowId xmlns:a16="http://schemas.microsoft.com/office/drawing/2014/main" val="3137871232"/>
                  </a:ext>
                </a:extLst>
              </a:tr>
            </a:tbl>
          </a:graphicData>
        </a:graphic>
      </p:graphicFrame>
      <p:sp>
        <p:nvSpPr>
          <p:cNvPr id="5" name="Platshållare för sidfot 4">
            <a:extLst>
              <a:ext uri="{FF2B5EF4-FFF2-40B4-BE49-F238E27FC236}">
                <a16:creationId xmlns:a16="http://schemas.microsoft.com/office/drawing/2014/main" id="{065CF719-2107-4718-ACD5-A2DFBBEBDE3F}"/>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77177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214604"/>
            <a:ext cx="11873948" cy="887446"/>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 INLEDANDE FÖRUTSÄTTNINGAR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20040" y="1894889"/>
            <a:ext cx="11551920" cy="2934563"/>
          </a:xfrm>
          <a:solidFill>
            <a:srgbClr val="F8F8F8">
              <a:alpha val="74902"/>
            </a:srgbClr>
          </a:solidFill>
        </p:spPr>
        <p:txBody>
          <a:bodyPr>
            <a:normAutofit/>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07000"/>
              </a:lnSpc>
              <a:spcAft>
                <a:spcPts val="800"/>
              </a:spcAft>
            </a:pPr>
            <a:r>
              <a:rPr lang="sv-SE" sz="3000" b="1" dirty="0">
                <a:latin typeface="Calibri" panose="020F0502020204030204" pitchFamily="34" charset="0"/>
                <a:ea typeface="Calibri" panose="020F0502020204030204" pitchFamily="34" charset="0"/>
                <a:cs typeface="Times New Roman" panose="02020603050405020304" pitchFamily="18" charset="0"/>
              </a:rPr>
              <a:t>1.4 </a:t>
            </a:r>
            <a:r>
              <a:rPr lang="sv-SE" sz="3000" b="1" dirty="0">
                <a:effectLst/>
                <a:latin typeface="Calibri" panose="020F0502020204030204" pitchFamily="34" charset="0"/>
                <a:ea typeface="Calibri" panose="020F0502020204030204" pitchFamily="34" charset="0"/>
                <a:cs typeface="Times New Roman" panose="02020603050405020304" pitchFamily="18" charset="0"/>
              </a:rPr>
              <a:t>Tekniska hjälpmedel</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a:p>
            <a:pPr marL="1136015"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Times New Roman" panose="02020603050405020304" pitchFamily="18" charset="0"/>
              </a:rPr>
              <a:t>SÄK redovisar på sin hemsida, innan respektive jaktprovssäsong, vilka på marknaden befintliga hjälpmedel som </a:t>
            </a:r>
            <a:r>
              <a:rPr lang="sv-SE" sz="3000" u="sng" dirty="0">
                <a:effectLst/>
                <a:latin typeface="Calibri" panose="020F0502020204030204" pitchFamily="34" charset="0"/>
                <a:ea typeface="Calibri" panose="020F0502020204030204" pitchFamily="34" charset="0"/>
                <a:cs typeface="Times New Roman" panose="02020603050405020304" pitchFamily="18" charset="0"/>
              </a:rPr>
              <a:t>inte</a:t>
            </a:r>
            <a:r>
              <a:rPr lang="sv-SE" sz="3000" dirty="0">
                <a:effectLst/>
                <a:latin typeface="Calibri" panose="020F0502020204030204" pitchFamily="34" charset="0"/>
                <a:ea typeface="Calibri" panose="020F0502020204030204" pitchFamily="34" charset="0"/>
                <a:cs typeface="Times New Roman" panose="02020603050405020304" pitchFamily="18" charset="0"/>
              </a:rPr>
              <a:t> får användas vid jaktprov.</a:t>
            </a: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588813D2-7CC0-4459-8D5F-88B938BC1319}"/>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05324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904"/>
            <a:ext cx="12245008" cy="6858000"/>
          </a:xfrm>
          <a:prstGeom prst="rect">
            <a:avLst/>
          </a:prstGeom>
        </p:spPr>
      </p:pic>
      <p:sp>
        <p:nvSpPr>
          <p:cNvPr id="2" name="Rubrik 1"/>
          <p:cNvSpPr>
            <a:spLocks noGrp="1"/>
          </p:cNvSpPr>
          <p:nvPr>
            <p:ph type="ctrTitle"/>
          </p:nvPr>
        </p:nvSpPr>
        <p:spPr>
          <a:xfrm>
            <a:off x="159026" y="0"/>
            <a:ext cx="11873948" cy="773866"/>
          </a:xfrm>
          <a:solidFill>
            <a:srgbClr val="FFFFFF">
              <a:alpha val="69804"/>
            </a:srgbClr>
          </a:solidFill>
        </p:spPr>
        <p:txBody>
          <a:bodyPr>
            <a:noAutofit/>
          </a:bodyPr>
          <a:lstStyle/>
          <a:p>
            <a:br>
              <a:rPr lang="sv-SE" sz="3600" dirty="0">
                <a:effectLst/>
                <a:latin typeface="Calibri" panose="020F0502020204030204" pitchFamily="34" charset="0"/>
                <a:ea typeface="Calibri" panose="020F0502020204030204" pitchFamily="34" charset="0"/>
                <a:cs typeface="Times New Roman" panose="02020603050405020304" pitchFamily="18" charset="0"/>
              </a:rPr>
            </a:br>
            <a:r>
              <a:rPr lang="sv-SE" sz="4000" b="1" dirty="0">
                <a:effectLst/>
                <a:latin typeface="Calibri" panose="020F0502020204030204" pitchFamily="34" charset="0"/>
                <a:ea typeface="Calibri" panose="020F0502020204030204" pitchFamily="34" charset="0"/>
                <a:cs typeface="Times New Roman" panose="02020603050405020304" pitchFamily="18" charset="0"/>
              </a:rPr>
              <a:t>4.10  Lydnad och samarbete              (</a:t>
            </a:r>
            <a:r>
              <a:rPr lang="sv-SE" sz="4000" b="1" dirty="0" err="1">
                <a:effectLst/>
                <a:latin typeface="Calibri" panose="020F0502020204030204" pitchFamily="34" charset="0"/>
                <a:ea typeface="Calibri" panose="020F0502020204030204" pitchFamily="34" charset="0"/>
                <a:cs typeface="Times New Roman" panose="02020603050405020304" pitchFamily="18" charset="0"/>
              </a:rPr>
              <a:t>koeff</a:t>
            </a:r>
            <a:r>
              <a:rPr lang="sv-SE" sz="4000" b="1" dirty="0">
                <a:effectLst/>
                <a:latin typeface="Calibri" panose="020F0502020204030204" pitchFamily="34" charset="0"/>
                <a:ea typeface="Calibri" panose="020F0502020204030204" pitchFamily="34" charset="0"/>
                <a:cs typeface="Times New Roman" panose="02020603050405020304" pitchFamily="18" charset="0"/>
              </a:rPr>
              <a:t> </a:t>
            </a:r>
            <a:r>
              <a:rPr lang="sv-SE" sz="4000" b="1" dirty="0">
                <a:latin typeface="Calibri" panose="020F0502020204030204" pitchFamily="34" charset="0"/>
                <a:ea typeface="Calibri" panose="020F0502020204030204" pitchFamily="34" charset="0"/>
                <a:cs typeface="Times New Roman" panose="02020603050405020304" pitchFamily="18" charset="0"/>
              </a:rPr>
              <a:t>1,0</a:t>
            </a:r>
            <a:r>
              <a:rPr lang="sv-SE" sz="4000" b="1" dirty="0">
                <a:effectLst/>
                <a:latin typeface="Calibri" panose="020F0502020204030204" pitchFamily="34" charset="0"/>
                <a:ea typeface="Calibri" panose="020F0502020204030204" pitchFamily="34" charset="0"/>
                <a:cs typeface="Times New Roman" panose="02020603050405020304" pitchFamily="18" charset="0"/>
              </a:rPr>
              <a:t>)</a:t>
            </a:r>
            <a:endParaRPr lang="sv-SE" sz="4000" b="1"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46544" y="854456"/>
            <a:ext cx="11551920" cy="5882640"/>
          </a:xfrm>
          <a:solidFill>
            <a:srgbClr val="F8F8F8">
              <a:alpha val="74902"/>
            </a:srgbClr>
          </a:solidFill>
        </p:spPr>
        <p:txBody>
          <a:bodyPr>
            <a:noAutofit/>
          </a:bodyPr>
          <a:lstStyle/>
          <a:p>
            <a:pPr marL="914400" indent="-457200" algn="l">
              <a:lnSpc>
                <a:spcPct val="107000"/>
              </a:lnSpc>
              <a:spcAft>
                <a:spcPts val="800"/>
              </a:spcAft>
              <a:buFont typeface="Arial" panose="020B0604020202020204" pitchFamily="34" charset="0"/>
              <a:buChar char="•"/>
            </a:pPr>
            <a:r>
              <a:rPr lang="sv-SE"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Vid flera återgångar under provdagen ges poäng i </a:t>
            </a:r>
            <a:r>
              <a:rPr lang="sv-SE"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delmom</a:t>
            </a:r>
            <a:r>
              <a:rPr lang="sv-SE"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 f för bästa återgång under provdagen. T</a:t>
            </a:r>
            <a:r>
              <a:rPr lang="sv-SE" sz="2800" dirty="0">
                <a:effectLst/>
                <a:latin typeface="Calibri" panose="020F0502020204030204" pitchFamily="34" charset="0"/>
                <a:ea typeface="Times New Roman" panose="02020603050405020304" pitchFamily="18" charset="0"/>
                <a:cs typeface="Calibri" panose="020F0502020204030204" pitchFamily="34" charset="0"/>
              </a:rPr>
              <a:t>re alternativa avslut av prov:</a:t>
            </a:r>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lnSpc>
                <a:spcPct val="107000"/>
              </a:lnSpc>
              <a:buFont typeface="+mj-lt"/>
              <a:buAutoNum type="arabicPeriod"/>
            </a:pPr>
            <a:r>
              <a:rPr lang="sv-SE" sz="2600" dirty="0">
                <a:effectLst/>
                <a:latin typeface="Calibri" panose="020F0502020204030204" pitchFamily="34" charset="0"/>
                <a:ea typeface="Calibri" panose="020F0502020204030204" pitchFamily="34" charset="0"/>
                <a:cs typeface="Times New Roman" panose="02020603050405020304" pitchFamily="18" charset="0"/>
              </a:rPr>
              <a:t>Hund som vid provtidens slut är ”i förföljande eller ”i återgång” och vars förmåga till återgång inte har prövats tidigare under provdagen prövas fullt ut enligt 10 f.</a:t>
            </a:r>
          </a:p>
          <a:p>
            <a:pPr marL="1257300" lvl="2" indent="-342900" algn="l">
              <a:lnSpc>
                <a:spcPct val="107000"/>
              </a:lnSpc>
              <a:buFont typeface="+mj-lt"/>
              <a:buAutoNum type="arabicPeriod"/>
            </a:pPr>
            <a:r>
              <a:rPr lang="sv-SE" sz="2600" dirty="0">
                <a:effectLst/>
                <a:latin typeface="Calibri" panose="020F0502020204030204" pitchFamily="34" charset="0"/>
                <a:ea typeface="Calibri" panose="020F0502020204030204" pitchFamily="34" charset="0"/>
                <a:cs typeface="Times New Roman" panose="02020603050405020304" pitchFamily="18" charset="0"/>
              </a:rPr>
              <a:t>Hund som tidigare under provdagen redan redovisat förmåga till återgång men som vid provtidens slut är i ”i förföljande” eller ”i återgång” och inte hinner tillbaka inom 60 minuter efter provtids slut, tilldelas poäng motsvarande bästa återgång under dagen.</a:t>
            </a:r>
          </a:p>
          <a:p>
            <a:pPr marL="1257300" lvl="2" indent="-342900" algn="l">
              <a:lnSpc>
                <a:spcPct val="107000"/>
              </a:lnSpc>
              <a:buFont typeface="+mj-lt"/>
              <a:buAutoNum type="arabicPeriod"/>
            </a:pPr>
            <a:r>
              <a:rPr lang="sv-SE" sz="2600" dirty="0">
                <a:effectLst/>
                <a:latin typeface="Calibri" panose="020F0502020204030204" pitchFamily="34" charset="0"/>
                <a:ea typeface="Times New Roman" panose="02020603050405020304" pitchFamily="18" charset="0"/>
                <a:cs typeface="Calibri" panose="020F0502020204030204" pitchFamily="34" charset="0"/>
              </a:rPr>
              <a:t>Om h</a:t>
            </a:r>
            <a:r>
              <a:rPr lang="sv-SE" sz="2600" dirty="0">
                <a:effectLst/>
                <a:latin typeface="Calibri" panose="020F0502020204030204" pitchFamily="34" charset="0"/>
                <a:ea typeface="Calibri" panose="020F0502020204030204" pitchFamily="34" charset="0"/>
                <a:cs typeface="Times New Roman" panose="02020603050405020304" pitchFamily="18" charset="0"/>
              </a:rPr>
              <a:t>und vid provtids slut är i ”sök under övrig provtid/ IPA”, dvs att hunden redan tidigare under provdagen redovisat förmåga till återgång, så avslutas provet vid provtids slut. Hunden tillgodoräknas poäng motsvarande bästa återgång under provdagen.</a:t>
            </a:r>
            <a:r>
              <a:rPr lang="sv-SE" sz="3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sv-S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latshållare för sidfot 5">
            <a:extLst>
              <a:ext uri="{FF2B5EF4-FFF2-40B4-BE49-F238E27FC236}">
                <a16:creationId xmlns:a16="http://schemas.microsoft.com/office/drawing/2014/main" id="{CBC724B1-E039-4659-A8F3-F148467B5CBB}"/>
              </a:ext>
            </a:extLst>
          </p:cNvPr>
          <p:cNvSpPr>
            <a:spLocks noGrp="1"/>
          </p:cNvSpPr>
          <p:nvPr>
            <p:ph type="ftr" sz="quarter" idx="11"/>
          </p:nvPr>
        </p:nvSpPr>
        <p:spPr/>
        <p:txBody>
          <a:bodyPr/>
          <a:lstStyle/>
          <a:p>
            <a:r>
              <a:rPr lang="sv-SE"/>
              <a:t>Ver 2.0 2022-05-31</a:t>
            </a:r>
          </a:p>
        </p:txBody>
      </p:sp>
      <p:sp>
        <p:nvSpPr>
          <p:cNvPr id="5" name="textruta 4">
            <a:extLst>
              <a:ext uri="{FF2B5EF4-FFF2-40B4-BE49-F238E27FC236}">
                <a16:creationId xmlns:a16="http://schemas.microsoft.com/office/drawing/2014/main" id="{EF265EBE-ED78-489B-BC39-1CACEB6B8BE4}"/>
              </a:ext>
            </a:extLst>
          </p:cNvPr>
          <p:cNvSpPr txBox="1"/>
          <p:nvPr/>
        </p:nvSpPr>
        <p:spPr>
          <a:xfrm>
            <a:off x="9090735" y="6367764"/>
            <a:ext cx="2754722" cy="369332"/>
          </a:xfrm>
          <a:prstGeom prst="rect">
            <a:avLst/>
          </a:prstGeom>
          <a:noFill/>
        </p:spPr>
        <p:txBody>
          <a:bodyPr wrap="square" rtlCol="0">
            <a:spAutoFit/>
          </a:bodyPr>
          <a:lstStyle/>
          <a:p>
            <a:r>
              <a:rPr lang="sv-SE" dirty="0">
                <a:hlinkClick r:id="rId4" action="ppaction://hlinksldjump"/>
              </a:rPr>
              <a:t>Åter bild 25 provtids längd</a:t>
            </a:r>
            <a:endParaRPr lang="sv-SE" dirty="0"/>
          </a:p>
        </p:txBody>
      </p:sp>
    </p:spTree>
    <p:extLst>
      <p:ext uri="{BB962C8B-B14F-4D97-AF65-F5344CB8AC3E}">
        <p14:creationId xmlns:p14="http://schemas.microsoft.com/office/powerpoint/2010/main" val="1317838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406C529-4548-4276-9140-F36B5D604037}"/>
              </a:ext>
            </a:extLst>
          </p:cNvPr>
          <p:cNvSpPr txBox="1"/>
          <p:nvPr/>
        </p:nvSpPr>
        <p:spPr>
          <a:xfrm>
            <a:off x="396536" y="1188154"/>
            <a:ext cx="11398928" cy="3939155"/>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Sök visar hundens intresse och förmåga att självständigt söka efter älg och är en viktig egenskap. </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Domaren ska sträva efter att bedöma hunden i ett område där det inte förekommer färska spår av älg. Hund ska därför inte släppas för nära en tänkbar upptagsplats. Släpp på färska spår eller synlig älg är inte tillåtet (se inledande gemensamma regler punkt 3). </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När hunden har släppts går en del hundar direkt ut i sök men andra hundar ”gör en glädjerunda” och kommer snabbt tillbaka till gruppen för att sedan börja sökarbetet. </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Domaren avgör när hunden börjar arbeta (dvs om första sökturer är en ”glädjerunda” eller inte) och det är då provtid och bedömning sök startar. </a:t>
            </a:r>
          </a:p>
        </p:txBody>
      </p:sp>
      <p:grpSp>
        <p:nvGrpSpPr>
          <p:cNvPr id="7" name="Grupp 6">
            <a:extLst>
              <a:ext uri="{FF2B5EF4-FFF2-40B4-BE49-F238E27FC236}">
                <a16:creationId xmlns:a16="http://schemas.microsoft.com/office/drawing/2014/main" id="{738C78FF-5D76-446A-87CC-BF952CFFEBF8}"/>
              </a:ext>
            </a:extLst>
          </p:cNvPr>
          <p:cNvGrpSpPr/>
          <p:nvPr/>
        </p:nvGrpSpPr>
        <p:grpSpPr>
          <a:xfrm>
            <a:off x="9028590" y="5974672"/>
            <a:ext cx="2077375" cy="520252"/>
            <a:chOff x="9028590" y="6125592"/>
            <a:chExt cx="2077375" cy="369332"/>
          </a:xfrm>
        </p:grpSpPr>
        <p:sp>
          <p:nvSpPr>
            <p:cNvPr id="4" name="textruta 3">
              <a:extLst>
                <a:ext uri="{FF2B5EF4-FFF2-40B4-BE49-F238E27FC236}">
                  <a16:creationId xmlns:a16="http://schemas.microsoft.com/office/drawing/2014/main" id="{C7750A0E-324F-4303-A6CF-8B2582558EBB}"/>
                </a:ext>
              </a:extLst>
            </p:cNvPr>
            <p:cNvSpPr txBox="1"/>
            <p:nvPr/>
          </p:nvSpPr>
          <p:spPr>
            <a:xfrm>
              <a:off x="9028590" y="6125592"/>
              <a:ext cx="2077375" cy="369332"/>
            </a:xfrm>
            <a:prstGeom prst="rect">
              <a:avLst/>
            </a:prstGeom>
            <a:noFill/>
          </p:spPr>
          <p:txBody>
            <a:bodyPr wrap="square" rtlCol="0">
              <a:spAutoFit/>
            </a:bodyPr>
            <a:lstStyle/>
            <a:p>
              <a:r>
                <a:rPr lang="sv-SE" dirty="0"/>
                <a:t>Forts nästa bild </a:t>
              </a:r>
            </a:p>
          </p:txBody>
        </p:sp>
        <p:sp>
          <p:nvSpPr>
            <p:cNvPr id="5" name="Pil: höger 4">
              <a:extLst>
                <a:ext uri="{FF2B5EF4-FFF2-40B4-BE49-F238E27FC236}">
                  <a16:creationId xmlns:a16="http://schemas.microsoft.com/office/drawing/2014/main" id="{90AFF865-D7DF-49DB-90A8-D87D7823DA19}"/>
                </a:ext>
              </a:extLst>
            </p:cNvPr>
            <p:cNvSpPr/>
            <p:nvPr/>
          </p:nvSpPr>
          <p:spPr>
            <a:xfrm>
              <a:off x="10635449" y="6223247"/>
              <a:ext cx="266330" cy="18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ubrik 5">
            <a:extLst>
              <a:ext uri="{FF2B5EF4-FFF2-40B4-BE49-F238E27FC236}">
                <a16:creationId xmlns:a16="http://schemas.microsoft.com/office/drawing/2014/main" id="{F0DBA87E-2B76-4211-9BBB-CB7A927E922A}"/>
              </a:ext>
            </a:extLst>
          </p:cNvPr>
          <p:cNvSpPr>
            <a:spLocks noGrp="1"/>
          </p:cNvSpPr>
          <p:nvPr>
            <p:ph type="title"/>
          </p:nvPr>
        </p:nvSpPr>
        <p:spPr>
          <a:xfrm>
            <a:off x="537099" y="363076"/>
            <a:ext cx="10515600" cy="1325563"/>
          </a:xfrm>
        </p:spPr>
        <p:txBody>
          <a:bodyPr/>
          <a:lstStyle/>
          <a:p>
            <a:r>
              <a:rPr lang="sv-SE" sz="2400" b="1" dirty="0">
                <a:effectLst/>
                <a:latin typeface="Calibri" panose="020F0502020204030204" pitchFamily="34" charset="0"/>
                <a:ea typeface="Calibri" panose="020F0502020204030204" pitchFamily="34" charset="0"/>
                <a:cs typeface="Times New Roman" panose="02020603050405020304" pitchFamily="18" charset="0"/>
              </a:rPr>
              <a:t>6.19 Sök</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8" name="Platshållare för sidfot 7">
            <a:extLst>
              <a:ext uri="{FF2B5EF4-FFF2-40B4-BE49-F238E27FC236}">
                <a16:creationId xmlns:a16="http://schemas.microsoft.com/office/drawing/2014/main" id="{2B9EF382-2F45-4CA1-8C69-EAF3CCE4E804}"/>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652529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9CEB944F-DCDD-4240-8246-308710EB9645}"/>
              </a:ext>
            </a:extLst>
          </p:cNvPr>
          <p:cNvSpPr txBox="1"/>
          <p:nvPr/>
        </p:nvSpPr>
        <p:spPr>
          <a:xfrm>
            <a:off x="541537" y="740465"/>
            <a:ext cx="10884024" cy="3939155"/>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Domaren ska bedöma hundens naturliga sök dvs alla sökturer under provtid redovisas.</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En del hundar visar inte sitt ordinarie sök i de fall prov­gruppen går längs en väg för att komma in i provmarken. Bättre då att ha hunden i koppel tills man kommit fram till platsen där sökarbetet ska starta.</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Domaren ska redovisa de fem första sökturerna. Sedan kan sökturer inom samma presta­tionsnivå läggas samman till ”sökturer flera”. </a:t>
            </a: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Times New Roman" panose="02020603050405020304" pitchFamily="18" charset="0"/>
              </a:rPr>
              <a:t>Domaren ska ange hur många turer som slagits samman och hur lång tid hunden varit i närhet av provgrupp under tiden för dessa sökturer. </a:t>
            </a:r>
          </a:p>
        </p:txBody>
      </p:sp>
      <p:sp>
        <p:nvSpPr>
          <p:cNvPr id="4" name="textruta 3">
            <a:extLst>
              <a:ext uri="{FF2B5EF4-FFF2-40B4-BE49-F238E27FC236}">
                <a16:creationId xmlns:a16="http://schemas.microsoft.com/office/drawing/2014/main" id="{2B481F1A-5D37-45EB-B9BE-B5CE43F02FD7}"/>
              </a:ext>
            </a:extLst>
          </p:cNvPr>
          <p:cNvSpPr txBox="1"/>
          <p:nvPr/>
        </p:nvSpPr>
        <p:spPr>
          <a:xfrm>
            <a:off x="9215021" y="5948039"/>
            <a:ext cx="2210540" cy="369332"/>
          </a:xfrm>
          <a:prstGeom prst="rect">
            <a:avLst/>
          </a:prstGeom>
          <a:noFill/>
        </p:spPr>
        <p:txBody>
          <a:bodyPr wrap="square" rtlCol="0">
            <a:spAutoFit/>
          </a:bodyPr>
          <a:lstStyle/>
          <a:p>
            <a:r>
              <a:rPr lang="sv-SE" dirty="0">
                <a:hlinkClick r:id="rId2" action="ppaction://hlinksldjump"/>
              </a:rPr>
              <a:t>Åter bild 15 söktid</a:t>
            </a:r>
            <a:endParaRPr lang="sv-SE" dirty="0"/>
          </a:p>
        </p:txBody>
      </p:sp>
      <p:sp>
        <p:nvSpPr>
          <p:cNvPr id="5" name="Platshållare för sidfot 4">
            <a:extLst>
              <a:ext uri="{FF2B5EF4-FFF2-40B4-BE49-F238E27FC236}">
                <a16:creationId xmlns:a16="http://schemas.microsoft.com/office/drawing/2014/main" id="{7FAC3F34-542E-46FB-AF7A-A04B326E2FBA}"/>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803040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9865D8-8EE7-404A-809E-368404A2A30A}"/>
              </a:ext>
            </a:extLst>
          </p:cNvPr>
          <p:cNvSpPr>
            <a:spLocks noGrp="1"/>
          </p:cNvSpPr>
          <p:nvPr>
            <p:ph type="title"/>
          </p:nvPr>
        </p:nvSpPr>
        <p:spPr>
          <a:xfrm>
            <a:off x="517124" y="152061"/>
            <a:ext cx="10515600" cy="1325563"/>
          </a:xfrm>
        </p:spPr>
        <p:txBody>
          <a:bodyPr>
            <a:normAutofit/>
          </a:bodyPr>
          <a:lstStyle/>
          <a:p>
            <a:r>
              <a:rPr lang="sv-SE" sz="2700" b="1" dirty="0">
                <a:effectLst/>
                <a:latin typeface="Calibri" panose="020F0502020204030204" pitchFamily="34" charset="0"/>
                <a:ea typeface="Calibri" panose="020F0502020204030204" pitchFamily="34" charset="0"/>
                <a:cs typeface="Calibri" panose="020F0502020204030204" pitchFamily="34" charset="0"/>
              </a:rPr>
              <a:t>6.7 Brytning – upprepade brytningar hur agera</a:t>
            </a:r>
            <a:r>
              <a:rPr lang="sv-SE" sz="4400" b="1" dirty="0">
                <a:effectLst/>
                <a:latin typeface="Calibri" panose="020F0502020204030204" pitchFamily="34" charset="0"/>
                <a:ea typeface="Calibri" panose="020F0502020204030204" pitchFamily="34" charset="0"/>
                <a:cs typeface="Calibri" panose="020F0502020204030204" pitchFamily="34" charset="0"/>
              </a:rPr>
              <a:t> </a:t>
            </a:r>
            <a:br>
              <a:rPr lang="sv-SE" sz="2800" dirty="0">
                <a:effectLst/>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4" name="textruta 3">
            <a:extLst>
              <a:ext uri="{FF2B5EF4-FFF2-40B4-BE49-F238E27FC236}">
                <a16:creationId xmlns:a16="http://schemas.microsoft.com/office/drawing/2014/main" id="{63060370-68DC-4F70-AA1D-69FBC4E1C544}"/>
              </a:ext>
            </a:extLst>
          </p:cNvPr>
          <p:cNvSpPr txBox="1"/>
          <p:nvPr/>
        </p:nvSpPr>
        <p:spPr>
          <a:xfrm>
            <a:off x="517123" y="814842"/>
            <a:ext cx="11299055" cy="5725029"/>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Calibri" panose="020F0502020204030204" pitchFamily="34" charset="0"/>
              </a:rPr>
              <a:t>Om hunden bryter flera gånger under provet får det inverkan på bedömningen av flera moment. </a:t>
            </a:r>
            <a:r>
              <a:rPr lang="sv-SE" sz="2400" dirty="0" err="1">
                <a:effectLst/>
                <a:latin typeface="Calibri" panose="020F0502020204030204" pitchFamily="34" charset="0"/>
                <a:ea typeface="Calibri" panose="020F0502020204030204" pitchFamily="34" charset="0"/>
                <a:cs typeface="Calibri" panose="020F0502020204030204" pitchFamily="34" charset="0"/>
              </a:rPr>
              <a:t>Mom</a:t>
            </a:r>
            <a:r>
              <a:rPr lang="sv-SE" sz="2400" dirty="0">
                <a:effectLst/>
                <a:latin typeface="Calibri" panose="020F0502020204030204" pitchFamily="34" charset="0"/>
                <a:ea typeface="Calibri" panose="020F0502020204030204" pitchFamily="34" charset="0"/>
                <a:cs typeface="Calibri" panose="020F0502020204030204" pitchFamily="34" charset="0"/>
              </a:rPr>
              <a:t> 3, 4, 5 och 6 påverkas och domaren måste fatta beslut om hur provet ska drivas när brytningar uppstår. </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400" b="1" dirty="0">
                <a:effectLst/>
                <a:latin typeface="Calibri" panose="020F0502020204030204" pitchFamily="34" charset="0"/>
                <a:ea typeface="Calibri" panose="020F0502020204030204" pitchFamily="34" charset="0"/>
                <a:cs typeface="Calibri" panose="020F0502020204030204" pitchFamily="34" charset="0"/>
              </a:rPr>
              <a:t>Moment 3</a:t>
            </a:r>
            <a:r>
              <a:rPr lang="sv-SE" sz="2400" dirty="0">
                <a:effectLst/>
                <a:latin typeface="Calibri" panose="020F0502020204030204" pitchFamily="34" charset="0"/>
                <a:ea typeface="Calibri" panose="020F0502020204030204" pitchFamily="34" charset="0"/>
                <a:cs typeface="Calibri" panose="020F0502020204030204" pitchFamily="34" charset="0"/>
              </a:rPr>
              <a:t>. (ståndskall på upptagsplats – se även </a:t>
            </a:r>
            <a:r>
              <a:rPr lang="sv-SE" sz="2400" b="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(6.16</a:t>
            </a:r>
            <a:r>
              <a:rPr lang="sv-SE" sz="2400" dirty="0">
                <a:effectLst/>
                <a:latin typeface="Calibri" panose="020F0502020204030204" pitchFamily="34" charset="0"/>
                <a:ea typeface="Calibri" panose="020F0502020204030204" pitchFamily="34" charset="0"/>
                <a:cs typeface="Calibri" panose="020F0502020204030204" pitchFamily="34" charset="0"/>
              </a:rPr>
              <a:t>) </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Calibri" panose="020F0502020204030204" pitchFamily="34" charset="0"/>
              </a:rPr>
              <a:t>Om hunden efter brytning inte återupptar det fasta stånd­skallet </a:t>
            </a:r>
            <a:r>
              <a:rPr lang="sv-SE" sz="2400" u="sng" dirty="0">
                <a:effectLst/>
                <a:latin typeface="Calibri" panose="020F0502020204030204" pitchFamily="34" charset="0"/>
                <a:ea typeface="Calibri" panose="020F0502020204030204" pitchFamily="34" charset="0"/>
                <a:cs typeface="Calibri" panose="020F0502020204030204" pitchFamily="34" charset="0"/>
              </a:rPr>
              <a:t>på eget initiativ</a:t>
            </a:r>
            <a:r>
              <a:rPr lang="sv-SE" sz="2400" dirty="0">
                <a:effectLst/>
                <a:latin typeface="Calibri" panose="020F0502020204030204" pitchFamily="34" charset="0"/>
                <a:ea typeface="Calibri" panose="020F0502020204030204" pitchFamily="34" charset="0"/>
                <a:cs typeface="Calibri" panose="020F0502020204030204" pitchFamily="34" charset="0"/>
              </a:rPr>
              <a:t> utan stannar kvar hos provgruppen, upphör poänggivande skalltid/upptagsskall enligt moment 3.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Calibri" panose="020F0502020204030204" pitchFamily="34" charset="0"/>
              </a:rPr>
              <a:t>Provet kan fortsätta med att provgruppen följer hunden mot platsen för tidigare ståndskall för att se om hunden återupp­tar </a:t>
            </a:r>
            <a:r>
              <a:rPr lang="sv-SE" sz="2400" dirty="0" err="1">
                <a:effectLst/>
                <a:latin typeface="Calibri" panose="020F0502020204030204" pitchFamily="34" charset="0"/>
                <a:ea typeface="Calibri" panose="020F0502020204030204" pitchFamily="34" charset="0"/>
                <a:cs typeface="Calibri" panose="020F0502020204030204" pitchFamily="34" charset="0"/>
              </a:rPr>
              <a:t>älgarbetet</a:t>
            </a:r>
            <a:r>
              <a:rPr lang="sv-SE" sz="2400" dirty="0">
                <a:effectLst/>
                <a:latin typeface="Calibri" panose="020F0502020204030204" pitchFamily="34" charset="0"/>
                <a:ea typeface="Calibri" panose="020F0502020204030204" pitchFamily="34" charset="0"/>
                <a:cs typeface="Calibri" panose="020F0502020204030204" pitchFamily="34" charset="0"/>
              </a:rPr>
              <a:t> (kom ihåg att det är poänggivande stötningar i </a:t>
            </a:r>
            <a:r>
              <a:rPr lang="sv-SE" sz="2400" dirty="0" err="1">
                <a:effectLst/>
                <a:latin typeface="Calibri" panose="020F0502020204030204" pitchFamily="34" charset="0"/>
                <a:ea typeface="Calibri" panose="020F0502020204030204" pitchFamily="34" charset="0"/>
                <a:cs typeface="Calibri" panose="020F0502020204030204" pitchFamily="34" charset="0"/>
              </a:rPr>
              <a:t>mom</a:t>
            </a:r>
            <a:r>
              <a:rPr lang="sv-SE" sz="2400" dirty="0">
                <a:effectLst/>
                <a:latin typeface="Calibri" panose="020F0502020204030204" pitchFamily="34" charset="0"/>
                <a:ea typeface="Calibri" panose="020F0502020204030204" pitchFamily="34" charset="0"/>
                <a:cs typeface="Calibri" panose="020F0502020204030204" pitchFamily="34" charset="0"/>
              </a:rPr>
              <a:t> 6 som är poänggivande stötningar i </a:t>
            </a:r>
            <a:r>
              <a:rPr lang="sv-SE" sz="2400" dirty="0" err="1">
                <a:effectLst/>
                <a:latin typeface="Calibri" panose="020F0502020204030204" pitchFamily="34" charset="0"/>
                <a:ea typeface="Calibri" panose="020F0502020204030204" pitchFamily="34" charset="0"/>
                <a:cs typeface="Calibri" panose="020F0502020204030204" pitchFamily="34" charset="0"/>
              </a:rPr>
              <a:t>mom</a:t>
            </a:r>
            <a:r>
              <a:rPr lang="sv-SE" sz="2400" dirty="0">
                <a:effectLst/>
                <a:latin typeface="Calibri" panose="020F0502020204030204" pitchFamily="34" charset="0"/>
                <a:ea typeface="Calibri" panose="020F0502020204030204" pitchFamily="34" charset="0"/>
                <a:cs typeface="Calibri" panose="020F0502020204030204" pitchFamily="34" charset="0"/>
              </a:rPr>
              <a:t> 4).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Calibri" panose="020F0502020204030204" pitchFamily="34" charset="0"/>
                <a:cs typeface="Calibri" panose="020F0502020204030204" pitchFamily="34" charset="0"/>
              </a:rPr>
              <a:t>Fortsätter hunden skälla självständigt efter ”ledsagning” fortsätter bedömning av övriga moment. Händelsen redovisas i domarens berättelse.</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400" b="1" dirty="0">
                <a:effectLst/>
                <a:latin typeface="Calibri" panose="020F0502020204030204" pitchFamily="34" charset="0"/>
                <a:ea typeface="Times New Roman" panose="02020603050405020304" pitchFamily="18" charset="0"/>
                <a:cs typeface="Calibri" panose="020F0502020204030204" pitchFamily="34" charset="0"/>
              </a:rPr>
              <a:t> </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upp 6">
            <a:extLst>
              <a:ext uri="{FF2B5EF4-FFF2-40B4-BE49-F238E27FC236}">
                <a16:creationId xmlns:a16="http://schemas.microsoft.com/office/drawing/2014/main" id="{0156E4FC-6174-45F5-BC6C-0CBAB4088FC8}"/>
              </a:ext>
            </a:extLst>
          </p:cNvPr>
          <p:cNvGrpSpPr/>
          <p:nvPr/>
        </p:nvGrpSpPr>
        <p:grpSpPr>
          <a:xfrm>
            <a:off x="9401452" y="6185687"/>
            <a:ext cx="2077375" cy="520252"/>
            <a:chOff x="9028590" y="6125592"/>
            <a:chExt cx="2077375" cy="369332"/>
          </a:xfrm>
        </p:grpSpPr>
        <p:sp>
          <p:nvSpPr>
            <p:cNvPr id="8" name="textruta 7">
              <a:extLst>
                <a:ext uri="{FF2B5EF4-FFF2-40B4-BE49-F238E27FC236}">
                  <a16:creationId xmlns:a16="http://schemas.microsoft.com/office/drawing/2014/main" id="{08AE3F40-EEBB-4314-B287-48A347B6A4DC}"/>
                </a:ext>
              </a:extLst>
            </p:cNvPr>
            <p:cNvSpPr txBox="1"/>
            <p:nvPr/>
          </p:nvSpPr>
          <p:spPr>
            <a:xfrm>
              <a:off x="9028590" y="6125592"/>
              <a:ext cx="2077375" cy="369332"/>
            </a:xfrm>
            <a:prstGeom prst="rect">
              <a:avLst/>
            </a:prstGeom>
            <a:noFill/>
          </p:spPr>
          <p:txBody>
            <a:bodyPr wrap="square" rtlCol="0">
              <a:spAutoFit/>
            </a:bodyPr>
            <a:lstStyle/>
            <a:p>
              <a:r>
                <a:rPr lang="sv-SE" dirty="0"/>
                <a:t>Forts nästa bild </a:t>
              </a:r>
            </a:p>
          </p:txBody>
        </p:sp>
        <p:sp>
          <p:nvSpPr>
            <p:cNvPr id="9" name="Pil: höger 8">
              <a:extLst>
                <a:ext uri="{FF2B5EF4-FFF2-40B4-BE49-F238E27FC236}">
                  <a16:creationId xmlns:a16="http://schemas.microsoft.com/office/drawing/2014/main" id="{E7992E85-319D-4DB3-BB08-999DDF5EB7E2}"/>
                </a:ext>
              </a:extLst>
            </p:cNvPr>
            <p:cNvSpPr/>
            <p:nvPr/>
          </p:nvSpPr>
          <p:spPr>
            <a:xfrm>
              <a:off x="10635449" y="6223247"/>
              <a:ext cx="266330" cy="18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 name="Platshållare för sidfot 4">
            <a:extLst>
              <a:ext uri="{FF2B5EF4-FFF2-40B4-BE49-F238E27FC236}">
                <a16:creationId xmlns:a16="http://schemas.microsoft.com/office/drawing/2014/main" id="{D3A5AA02-C266-4D50-9B05-FF1795F68302}"/>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3169755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9865D8-8EE7-404A-809E-368404A2A30A}"/>
              </a:ext>
            </a:extLst>
          </p:cNvPr>
          <p:cNvSpPr>
            <a:spLocks noGrp="1"/>
          </p:cNvSpPr>
          <p:nvPr>
            <p:ph type="title"/>
          </p:nvPr>
        </p:nvSpPr>
        <p:spPr>
          <a:xfrm>
            <a:off x="517124" y="152061"/>
            <a:ext cx="10515600" cy="1325563"/>
          </a:xfrm>
        </p:spPr>
        <p:txBody>
          <a:bodyPr>
            <a:normAutofit/>
          </a:bodyPr>
          <a:lstStyle/>
          <a:p>
            <a:r>
              <a:rPr lang="sv-SE" sz="2700" b="1" dirty="0">
                <a:effectLst/>
                <a:latin typeface="Calibri" panose="020F0502020204030204" pitchFamily="34" charset="0"/>
                <a:ea typeface="Calibri" panose="020F0502020204030204" pitchFamily="34" charset="0"/>
                <a:cs typeface="Calibri" panose="020F0502020204030204" pitchFamily="34" charset="0"/>
              </a:rPr>
              <a:t>6.7 Brytning – upprepade brytningar hur agera  forts..</a:t>
            </a:r>
            <a:br>
              <a:rPr lang="sv-SE" sz="2800" dirty="0">
                <a:effectLst/>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4" name="textruta 3">
            <a:extLst>
              <a:ext uri="{FF2B5EF4-FFF2-40B4-BE49-F238E27FC236}">
                <a16:creationId xmlns:a16="http://schemas.microsoft.com/office/drawing/2014/main" id="{63060370-68DC-4F70-AA1D-69FBC4E1C544}"/>
              </a:ext>
            </a:extLst>
          </p:cNvPr>
          <p:cNvSpPr txBox="1"/>
          <p:nvPr/>
        </p:nvSpPr>
        <p:spPr>
          <a:xfrm>
            <a:off x="517123" y="814842"/>
            <a:ext cx="11299055" cy="5930213"/>
          </a:xfrm>
          <a:prstGeom prst="rect">
            <a:avLst/>
          </a:prstGeom>
          <a:noFill/>
        </p:spPr>
        <p:txBody>
          <a:bodyPr wrap="square">
            <a:spAutoFit/>
          </a:bodyPr>
          <a:lstStyle/>
          <a:p>
            <a:pPr>
              <a:lnSpc>
                <a:spcPct val="107000"/>
              </a:lnSpc>
              <a:spcAft>
                <a:spcPts val="800"/>
              </a:spcAft>
            </a:pPr>
            <a:r>
              <a:rPr lang="sv-SE" sz="2400" b="1" dirty="0">
                <a:effectLst/>
                <a:latin typeface="Calibri" panose="020F0502020204030204" pitchFamily="34" charset="0"/>
                <a:ea typeface="Times New Roman" panose="02020603050405020304" pitchFamily="18" charset="0"/>
                <a:cs typeface="Calibri" panose="020F0502020204030204" pitchFamily="34" charset="0"/>
              </a:rPr>
              <a:t>Moment 4</a:t>
            </a:r>
            <a:r>
              <a:rPr lang="sv-SE" sz="2400" dirty="0">
                <a:effectLst/>
                <a:latin typeface="Calibri" panose="020F0502020204030204" pitchFamily="34" charset="0"/>
                <a:ea typeface="Times New Roman" panose="02020603050405020304" pitchFamily="18" charset="0"/>
                <a:cs typeface="Calibri" panose="020F0502020204030204" pitchFamily="34" charset="0"/>
              </a:rPr>
              <a:t>. (ståndskallets kvalitet) </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Times New Roman" panose="02020603050405020304" pitchFamily="18" charset="0"/>
                <a:cs typeface="Calibri" panose="020F0502020204030204" pitchFamily="34" charset="0"/>
              </a:rPr>
              <a:t>Om hunden vid upprepade tillfällen visar tydlig ovilja att fortsätta skälla </a:t>
            </a:r>
            <a:r>
              <a:rPr lang="sv-SE" sz="2400" u="sng" dirty="0">
                <a:effectLst/>
                <a:latin typeface="Calibri" panose="020F0502020204030204" pitchFamily="34" charset="0"/>
                <a:ea typeface="Times New Roman" panose="02020603050405020304" pitchFamily="18" charset="0"/>
                <a:cs typeface="Calibri" panose="020F0502020204030204" pitchFamily="34" charset="0"/>
              </a:rPr>
              <a:t>på eget initiativ</a:t>
            </a:r>
            <a:r>
              <a:rPr lang="sv-SE" sz="2400" dirty="0">
                <a:effectLst/>
                <a:latin typeface="Calibri" panose="020F0502020204030204" pitchFamily="34" charset="0"/>
                <a:ea typeface="Times New Roman" panose="02020603050405020304" pitchFamily="18" charset="0"/>
                <a:cs typeface="Calibri" panose="020F0502020204030204" pitchFamily="34" charset="0"/>
              </a:rPr>
              <a:t> kan domaren, i samråd med föraren/ägaren, besluta om traktbyte/alternativt att gå åt annat håll och att provet fortsätter som ”sök under övrig provtid”/IPA. </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Times New Roman" panose="02020603050405020304" pitchFamily="18" charset="0"/>
                <a:cs typeface="Calibri" panose="020F0502020204030204" pitchFamily="34" charset="0"/>
              </a:rPr>
              <a:t>Traktbyte sker utan uppehåll av provtid/icke poänggivande arbetstid.</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400" b="1" dirty="0">
                <a:effectLst/>
                <a:latin typeface="Calibri" panose="020F0502020204030204" pitchFamily="34" charset="0"/>
                <a:ea typeface="Times New Roman" panose="02020603050405020304" pitchFamily="18" charset="0"/>
                <a:cs typeface="Calibri" panose="020F0502020204030204" pitchFamily="34" charset="0"/>
              </a:rPr>
              <a:t>Moment 5</a:t>
            </a:r>
            <a:r>
              <a:rPr lang="sv-SE" sz="2400" dirty="0">
                <a:effectLst/>
                <a:latin typeface="Calibri" panose="020F0502020204030204" pitchFamily="34" charset="0"/>
                <a:ea typeface="Times New Roman" panose="02020603050405020304" pitchFamily="18" charset="0"/>
                <a:cs typeface="Calibri" panose="020F0502020204030204" pitchFamily="34" charset="0"/>
              </a:rPr>
              <a:t> (vilja att förfölja) </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Times New Roman" panose="02020603050405020304" pitchFamily="18" charset="0"/>
                <a:cs typeface="Calibri" panose="020F0502020204030204" pitchFamily="34" charset="0"/>
              </a:rPr>
              <a:t>Att hunden efter en kraftig stöt tar kontakt med provgruppen men genast och på eget initiativ upptar förföljandet ska inte inverka negativt på bedömningen. </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sv-SE" sz="2400" dirty="0">
                <a:effectLst/>
                <a:latin typeface="Calibri" panose="020F0502020204030204" pitchFamily="34" charset="0"/>
                <a:ea typeface="Times New Roman" panose="02020603050405020304" pitchFamily="18" charset="0"/>
                <a:cs typeface="Calibri" panose="020F0502020204030204" pitchFamily="34" charset="0"/>
              </a:rPr>
              <a:t>Om hunden inte upptar förföljandet </a:t>
            </a:r>
            <a:r>
              <a:rPr lang="sv-SE" sz="2400" u="sng" dirty="0">
                <a:effectLst/>
                <a:latin typeface="Calibri" panose="020F0502020204030204" pitchFamily="34" charset="0"/>
                <a:ea typeface="Times New Roman" panose="02020603050405020304" pitchFamily="18" charset="0"/>
                <a:cs typeface="Calibri" panose="020F0502020204030204" pitchFamily="34" charset="0"/>
              </a:rPr>
              <a:t>på eget initiativ</a:t>
            </a:r>
            <a:r>
              <a:rPr lang="sv-SE" sz="2400" dirty="0">
                <a:effectLst/>
                <a:latin typeface="Calibri" panose="020F0502020204030204" pitchFamily="34" charset="0"/>
                <a:ea typeface="Times New Roman" panose="02020603050405020304" pitchFamily="18" charset="0"/>
                <a:cs typeface="Calibri" panose="020F0502020204030204" pitchFamily="34" charset="0"/>
              </a:rPr>
              <a:t> räknas det som att hunden bryter/inte förföljer. Domaren kan då, i samråd med föraren/ägaren, besluta att provet fortsätter som ”sök under övrig provtid”. Traktbyte sker utan uppehåll av provtid.</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400" b="1" dirty="0">
                <a:effectLst/>
                <a:latin typeface="Calibri" panose="020F0502020204030204" pitchFamily="34" charset="0"/>
                <a:ea typeface="Times New Roman" panose="02020603050405020304" pitchFamily="18" charset="0"/>
                <a:cs typeface="Calibri" panose="020F0502020204030204" pitchFamily="34" charset="0"/>
              </a:rPr>
              <a:t> </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upp 4">
            <a:extLst>
              <a:ext uri="{FF2B5EF4-FFF2-40B4-BE49-F238E27FC236}">
                <a16:creationId xmlns:a16="http://schemas.microsoft.com/office/drawing/2014/main" id="{060FC3B9-3181-487F-B18B-34AA9033EBF7}"/>
              </a:ext>
            </a:extLst>
          </p:cNvPr>
          <p:cNvGrpSpPr/>
          <p:nvPr/>
        </p:nvGrpSpPr>
        <p:grpSpPr>
          <a:xfrm>
            <a:off x="9597502" y="6107837"/>
            <a:ext cx="2077375" cy="520252"/>
            <a:chOff x="9028590" y="6125592"/>
            <a:chExt cx="2077375" cy="369332"/>
          </a:xfrm>
        </p:grpSpPr>
        <p:sp>
          <p:nvSpPr>
            <p:cNvPr id="6" name="textruta 5">
              <a:extLst>
                <a:ext uri="{FF2B5EF4-FFF2-40B4-BE49-F238E27FC236}">
                  <a16:creationId xmlns:a16="http://schemas.microsoft.com/office/drawing/2014/main" id="{7ED99EAB-37ED-4BA6-A462-A0DCB8EF21B7}"/>
                </a:ext>
              </a:extLst>
            </p:cNvPr>
            <p:cNvSpPr txBox="1"/>
            <p:nvPr/>
          </p:nvSpPr>
          <p:spPr>
            <a:xfrm>
              <a:off x="9028590" y="6125592"/>
              <a:ext cx="2077375" cy="369332"/>
            </a:xfrm>
            <a:prstGeom prst="rect">
              <a:avLst/>
            </a:prstGeom>
            <a:noFill/>
          </p:spPr>
          <p:txBody>
            <a:bodyPr wrap="square" rtlCol="0">
              <a:spAutoFit/>
            </a:bodyPr>
            <a:lstStyle/>
            <a:p>
              <a:r>
                <a:rPr lang="sv-SE" dirty="0"/>
                <a:t>Forts nästa bild </a:t>
              </a:r>
            </a:p>
          </p:txBody>
        </p:sp>
        <p:sp>
          <p:nvSpPr>
            <p:cNvPr id="7" name="Pil: höger 6">
              <a:extLst>
                <a:ext uri="{FF2B5EF4-FFF2-40B4-BE49-F238E27FC236}">
                  <a16:creationId xmlns:a16="http://schemas.microsoft.com/office/drawing/2014/main" id="{9FD2A4B1-56E9-4FBA-B6E2-FCD14ADABD2C}"/>
                </a:ext>
              </a:extLst>
            </p:cNvPr>
            <p:cNvSpPr/>
            <p:nvPr/>
          </p:nvSpPr>
          <p:spPr>
            <a:xfrm>
              <a:off x="10635449" y="6223247"/>
              <a:ext cx="266330" cy="18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Platshållare för sidfot 7">
            <a:extLst>
              <a:ext uri="{FF2B5EF4-FFF2-40B4-BE49-F238E27FC236}">
                <a16:creationId xmlns:a16="http://schemas.microsoft.com/office/drawing/2014/main" id="{83AB2405-7EB0-490B-BB26-F159D7630F63}"/>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3424325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9865D8-8EE7-404A-809E-368404A2A30A}"/>
              </a:ext>
            </a:extLst>
          </p:cNvPr>
          <p:cNvSpPr>
            <a:spLocks noGrp="1"/>
          </p:cNvSpPr>
          <p:nvPr>
            <p:ph type="title"/>
          </p:nvPr>
        </p:nvSpPr>
        <p:spPr>
          <a:xfrm>
            <a:off x="517124" y="152061"/>
            <a:ext cx="10515600" cy="1325563"/>
          </a:xfrm>
        </p:spPr>
        <p:txBody>
          <a:bodyPr>
            <a:normAutofit/>
          </a:bodyPr>
          <a:lstStyle/>
          <a:p>
            <a:r>
              <a:rPr lang="sv-SE" sz="2700" b="1" dirty="0">
                <a:effectLst/>
                <a:latin typeface="Calibri" panose="020F0502020204030204" pitchFamily="34" charset="0"/>
                <a:ea typeface="Calibri" panose="020F0502020204030204" pitchFamily="34" charset="0"/>
                <a:cs typeface="Calibri" panose="020F0502020204030204" pitchFamily="34" charset="0"/>
              </a:rPr>
              <a:t>6.7 Brytning – upprepade brytningar hur agera  forts..</a:t>
            </a:r>
            <a:br>
              <a:rPr lang="sv-SE" sz="2800" dirty="0">
                <a:effectLst/>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4" name="textruta 3">
            <a:extLst>
              <a:ext uri="{FF2B5EF4-FFF2-40B4-BE49-F238E27FC236}">
                <a16:creationId xmlns:a16="http://schemas.microsoft.com/office/drawing/2014/main" id="{63060370-68DC-4F70-AA1D-69FBC4E1C544}"/>
              </a:ext>
            </a:extLst>
          </p:cNvPr>
          <p:cNvSpPr txBox="1"/>
          <p:nvPr/>
        </p:nvSpPr>
        <p:spPr>
          <a:xfrm>
            <a:off x="517123" y="814842"/>
            <a:ext cx="11299055" cy="2651047"/>
          </a:xfrm>
          <a:prstGeom prst="rect">
            <a:avLst/>
          </a:prstGeom>
          <a:noFill/>
        </p:spPr>
        <p:txBody>
          <a:bodyPr wrap="square">
            <a:spAutoFit/>
          </a:bodyPr>
          <a:lstStyle/>
          <a:p>
            <a:pPr>
              <a:lnSpc>
                <a:spcPct val="107000"/>
              </a:lnSpc>
              <a:spcAft>
                <a:spcPts val="800"/>
              </a:spcAft>
            </a:pPr>
            <a:r>
              <a:rPr lang="sv-SE" sz="2400" b="1" dirty="0">
                <a:effectLst/>
                <a:latin typeface="Calibri" panose="020F0502020204030204" pitchFamily="34" charset="0"/>
                <a:ea typeface="Calibri" panose="020F0502020204030204" pitchFamily="34" charset="0"/>
                <a:cs typeface="Calibri" panose="020F0502020204030204" pitchFamily="34" charset="0"/>
              </a:rPr>
              <a:t>Moment 6.</a:t>
            </a:r>
            <a:r>
              <a:rPr lang="sv-SE" sz="2400" dirty="0">
                <a:effectLst/>
                <a:latin typeface="Calibri" panose="020F0502020204030204" pitchFamily="34" charset="0"/>
                <a:ea typeface="Calibri" panose="020F0502020204030204" pitchFamily="34" charset="0"/>
                <a:cs typeface="Calibri" panose="020F0502020204030204" pitchFamily="34" charset="0"/>
              </a:rPr>
              <a:t> (förmåga ställa flyende älg) </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400" dirty="0">
                <a:effectLst/>
                <a:latin typeface="Calibri" panose="020F0502020204030204" pitchFamily="34" charset="0"/>
                <a:ea typeface="Calibri" panose="020F0502020204030204" pitchFamily="34" charset="0"/>
                <a:cs typeface="Calibri" panose="020F0502020204030204" pitchFamily="34" charset="0"/>
              </a:rPr>
              <a:t>För att godkännas som poänggivande omställning måste det fasta ståndskallet vara sammanhängande. Innebär att uppehåll i skallgivning upp till 2 minuter är ok men vid längre uppehåll bryts det sammanhängande skallet. Tidräkningen måste då börja om på nytt för att det ska kunna godkännas som omställning. I övrigt gäller samma som </a:t>
            </a:r>
            <a:r>
              <a:rPr lang="sv-SE" sz="2400" dirty="0" err="1">
                <a:effectLst/>
                <a:latin typeface="Calibri" panose="020F0502020204030204" pitchFamily="34" charset="0"/>
                <a:ea typeface="Calibri" panose="020F0502020204030204" pitchFamily="34" charset="0"/>
                <a:cs typeface="Calibri" panose="020F0502020204030204" pitchFamily="34" charset="0"/>
              </a:rPr>
              <a:t>mom</a:t>
            </a:r>
            <a:r>
              <a:rPr lang="sv-SE" sz="2400" dirty="0">
                <a:effectLst/>
                <a:latin typeface="Calibri" panose="020F0502020204030204" pitchFamily="34" charset="0"/>
                <a:ea typeface="Calibri" panose="020F0502020204030204" pitchFamily="34" charset="0"/>
                <a:cs typeface="Calibri" panose="020F0502020204030204" pitchFamily="34" charset="0"/>
              </a:rPr>
              <a:t> 4.</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400" b="1" dirty="0">
                <a:effectLst/>
                <a:latin typeface="Calibri" panose="020F0502020204030204" pitchFamily="34" charset="0"/>
                <a:ea typeface="Times New Roman" panose="02020603050405020304" pitchFamily="18" charset="0"/>
                <a:cs typeface="Calibri" panose="020F0502020204030204" pitchFamily="34" charset="0"/>
              </a:rPr>
              <a:t> </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ruta 5">
            <a:extLst>
              <a:ext uri="{FF2B5EF4-FFF2-40B4-BE49-F238E27FC236}">
                <a16:creationId xmlns:a16="http://schemas.microsoft.com/office/drawing/2014/main" id="{A241C1FA-CE12-4A9A-A2F0-381FB66C3EA3}"/>
              </a:ext>
            </a:extLst>
          </p:cNvPr>
          <p:cNvSpPr txBox="1"/>
          <p:nvPr/>
        </p:nvSpPr>
        <p:spPr>
          <a:xfrm>
            <a:off x="8218206" y="6412490"/>
            <a:ext cx="3183237" cy="369332"/>
          </a:xfrm>
          <a:prstGeom prst="rect">
            <a:avLst/>
          </a:prstGeom>
          <a:noFill/>
        </p:spPr>
        <p:txBody>
          <a:bodyPr wrap="square" rtlCol="0">
            <a:spAutoFit/>
          </a:bodyPr>
          <a:lstStyle/>
          <a:p>
            <a:r>
              <a:rPr lang="sv-SE" dirty="0">
                <a:hlinkClick r:id="rId2" action="ppaction://hlinksldjump"/>
              </a:rPr>
              <a:t>Åter till bild 27  2.5 avbrott </a:t>
            </a:r>
            <a:endParaRPr lang="sv-SE" dirty="0"/>
          </a:p>
        </p:txBody>
      </p:sp>
      <p:sp>
        <p:nvSpPr>
          <p:cNvPr id="8" name="Platshållare för sidfot 7">
            <a:extLst>
              <a:ext uri="{FF2B5EF4-FFF2-40B4-BE49-F238E27FC236}">
                <a16:creationId xmlns:a16="http://schemas.microsoft.com/office/drawing/2014/main" id="{BF150E07-1546-4D10-8150-A5080F4CC1CF}"/>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1351072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9865D8-8EE7-404A-809E-368404A2A30A}"/>
              </a:ext>
            </a:extLst>
          </p:cNvPr>
          <p:cNvSpPr>
            <a:spLocks noGrp="1"/>
          </p:cNvSpPr>
          <p:nvPr>
            <p:ph type="title"/>
          </p:nvPr>
        </p:nvSpPr>
        <p:spPr>
          <a:xfrm>
            <a:off x="517124" y="61880"/>
            <a:ext cx="10515600" cy="1256860"/>
          </a:xfrm>
        </p:spPr>
        <p:txBody>
          <a:bodyPr>
            <a:normAutofit/>
          </a:bodyPr>
          <a:lstStyle/>
          <a:p>
            <a:r>
              <a:rPr lang="sv-SE" sz="2700" b="1" dirty="0" err="1">
                <a:latin typeface="Calibri" panose="020F0502020204030204" pitchFamily="34" charset="0"/>
                <a:ea typeface="Calibri" panose="020F0502020204030204" pitchFamily="34" charset="0"/>
                <a:cs typeface="Calibri" panose="020F0502020204030204" pitchFamily="34" charset="0"/>
              </a:rPr>
              <a:t>Mom</a:t>
            </a:r>
            <a:r>
              <a:rPr lang="sv-SE" sz="2700" b="1" dirty="0">
                <a:latin typeface="Calibri" panose="020F0502020204030204" pitchFamily="34" charset="0"/>
                <a:ea typeface="Calibri" panose="020F0502020204030204" pitchFamily="34" charset="0"/>
                <a:cs typeface="Calibri" panose="020F0502020204030204" pitchFamily="34" charset="0"/>
              </a:rPr>
              <a:t> 10 f </a:t>
            </a:r>
            <a:r>
              <a:rPr lang="sv-SE"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Återgång och mörkrets inbrott, mörkret infaller kl1600 i samtliga exempel.</a:t>
            </a:r>
            <a:endParaRPr lang="sv-SE" dirty="0"/>
          </a:p>
        </p:txBody>
      </p:sp>
      <p:sp>
        <p:nvSpPr>
          <p:cNvPr id="4" name="textruta 3">
            <a:extLst>
              <a:ext uri="{FF2B5EF4-FFF2-40B4-BE49-F238E27FC236}">
                <a16:creationId xmlns:a16="http://schemas.microsoft.com/office/drawing/2014/main" id="{63060370-68DC-4F70-AA1D-69FBC4E1C544}"/>
              </a:ext>
            </a:extLst>
          </p:cNvPr>
          <p:cNvSpPr txBox="1"/>
          <p:nvPr/>
        </p:nvSpPr>
        <p:spPr>
          <a:xfrm>
            <a:off x="236375" y="1279319"/>
            <a:ext cx="11719249" cy="5077031"/>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Ex1: Stöt </a:t>
            </a:r>
            <a:r>
              <a:rPr lang="sv-SE"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kl</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15.20 med </a:t>
            </a:r>
            <a:r>
              <a:rPr lang="sv-SE"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ff</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som resultat, provtid slut kl1600, hunden åter kl1650.</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Poäng </a:t>
            </a:r>
            <a:r>
              <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rPr>
              <a:t>ges </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för återgång så länge stötningen genomförs innan mörkrets inbrott. Således ska hunden 	”förfölja 	in </a:t>
            </a:r>
            <a:r>
              <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rPr>
              <a:t>i </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mörkret”.</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Ex2: Provtid slut </a:t>
            </a:r>
            <a:r>
              <a:rPr lang="sv-SE"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kl</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17.00, </a:t>
            </a:r>
            <a:r>
              <a:rPr lang="sv-SE"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kl</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16.00 när mörkret infaller är hunden i </a:t>
            </a:r>
            <a:r>
              <a:rPr lang="sv-SE"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ff</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men återkommer senast kl17.00</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rPr>
              <a:t>	Poäng ges för återgång enligt </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kapitel 6 punkten 6.26 och gäller förutsatt att stötningen skett före 	provtidsslut samt före mörkrets inbrott.</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Ex3: Provtid slut </a:t>
            </a:r>
            <a:r>
              <a:rPr lang="sv-SE"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kl</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17.00, provet avslutas med en misslyckad inkallning som leder till förföljande.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rPr>
              <a:t>	Hunden får inte ”annan provtid” dvs ytterligare 60 min för återgång. S</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tötning kan inte ske efter 	provtids slut eller som i det här fallet, efter mörkrets inbrott. Det är heller aldrig tillåtet att fortsätta 	bedömningen mer än 60min efter mörkrets inbrott.</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Ex4: Provtid slut </a:t>
            </a:r>
            <a:r>
              <a:rPr lang="sv-SE"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kl</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17.00, stötning är gjord </a:t>
            </a:r>
            <a:r>
              <a:rPr lang="sv-SE"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kl</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15.50 och hunden är i </a:t>
            </a:r>
            <a:r>
              <a:rPr lang="sv-SE"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ff</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eller på återgång får den 60min efter provtidsslut alltså fram till kl18.00?</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rPr>
              <a:t>	S</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amma regler som ex 3. </a:t>
            </a:r>
            <a:r>
              <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 är aldrig tillåtet att bedöma hunden mer än 60 min efter mörkrets inbrott.</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Platshållare för sidfot 7">
            <a:extLst>
              <a:ext uri="{FF2B5EF4-FFF2-40B4-BE49-F238E27FC236}">
                <a16:creationId xmlns:a16="http://schemas.microsoft.com/office/drawing/2014/main" id="{BF150E07-1546-4D10-8150-A5080F4CC1CF}"/>
              </a:ext>
            </a:extLst>
          </p:cNvPr>
          <p:cNvSpPr>
            <a:spLocks noGrp="1"/>
          </p:cNvSpPr>
          <p:nvPr>
            <p:ph type="ftr" sz="quarter" idx="11"/>
          </p:nvPr>
        </p:nvSpPr>
        <p:spPr>
          <a:xfrm>
            <a:off x="4038599" y="6356350"/>
            <a:ext cx="4114800" cy="365125"/>
          </a:xfrm>
        </p:spPr>
        <p:txBody>
          <a:bodyPr/>
          <a:lstStyle/>
          <a:p>
            <a:r>
              <a:rPr lang="sv-SE"/>
              <a:t>Ver 2.0 2022-05-31</a:t>
            </a:r>
          </a:p>
        </p:txBody>
      </p:sp>
      <p:sp>
        <p:nvSpPr>
          <p:cNvPr id="3" name="textruta 2">
            <a:extLst>
              <a:ext uri="{FF2B5EF4-FFF2-40B4-BE49-F238E27FC236}">
                <a16:creationId xmlns:a16="http://schemas.microsoft.com/office/drawing/2014/main" id="{F4905106-3109-EAF4-44FD-82568C5D9646}"/>
              </a:ext>
            </a:extLst>
          </p:cNvPr>
          <p:cNvSpPr txBox="1"/>
          <p:nvPr/>
        </p:nvSpPr>
        <p:spPr>
          <a:xfrm>
            <a:off x="8859519" y="6222097"/>
            <a:ext cx="3096104" cy="646331"/>
          </a:xfrm>
          <a:prstGeom prst="rect">
            <a:avLst/>
          </a:prstGeom>
          <a:noFill/>
        </p:spPr>
        <p:txBody>
          <a:bodyPr wrap="square" rtlCol="0">
            <a:spAutoFit/>
          </a:bodyPr>
          <a:lstStyle/>
          <a:p>
            <a:r>
              <a:rPr lang="sv-SE" dirty="0">
                <a:solidFill>
                  <a:srgbClr val="0070C0"/>
                </a:solidFill>
                <a:hlinkClick r:id="rId2" action="ppaction://hlinksldjump"/>
              </a:rPr>
              <a:t>Åter till 2.3 älgarbete efter mörkrets inbrott  </a:t>
            </a:r>
            <a:endParaRPr lang="sv-SE" dirty="0">
              <a:solidFill>
                <a:srgbClr val="0070C0"/>
              </a:solidFill>
            </a:endParaRPr>
          </a:p>
        </p:txBody>
      </p:sp>
    </p:spTree>
    <p:extLst>
      <p:ext uri="{BB962C8B-B14F-4D97-AF65-F5344CB8AC3E}">
        <p14:creationId xmlns:p14="http://schemas.microsoft.com/office/powerpoint/2010/main" val="209038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111424"/>
            <a:ext cx="11873948" cy="887446"/>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 INLEDANDE FÖRUTSÄTTNINGAR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20040" y="1207363"/>
            <a:ext cx="11551920" cy="5548544"/>
          </a:xfrm>
          <a:solidFill>
            <a:srgbClr val="F8F8F8">
              <a:alpha val="74902"/>
            </a:srgbClr>
          </a:solidFill>
        </p:spPr>
        <p:txBody>
          <a:bodyPr>
            <a:normAutofit fontScale="77500" lnSpcReduction="20000"/>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l">
              <a:lnSpc>
                <a:spcPct val="107000"/>
              </a:lnSpc>
              <a:spcAft>
                <a:spcPts val="800"/>
              </a:spcAft>
            </a:pPr>
            <a:r>
              <a:rPr lang="sv-SE" sz="3900" b="1" i="1" dirty="0">
                <a:latin typeface="Calibri" panose="020F0502020204030204" pitchFamily="34" charset="0"/>
                <a:ea typeface="Calibri" panose="020F0502020204030204" pitchFamily="34" charset="0"/>
                <a:cs typeface="Times New Roman" panose="02020603050405020304" pitchFamily="18" charset="0"/>
              </a:rPr>
              <a:t>1</a:t>
            </a:r>
            <a:r>
              <a:rPr lang="sv-SE" sz="3900" b="1" i="1" dirty="0">
                <a:effectLst/>
                <a:latin typeface="Calibri" panose="020F0502020204030204" pitchFamily="34" charset="0"/>
                <a:ea typeface="Calibri" panose="020F0502020204030204" pitchFamily="34" charset="0"/>
                <a:cs typeface="Times New Roman" panose="02020603050405020304" pitchFamily="18" charset="0"/>
              </a:rPr>
              <a:t>.4.1  </a:t>
            </a:r>
            <a:r>
              <a:rPr lang="sv-SE" sz="3900" b="1" dirty="0">
                <a:effectLst/>
                <a:latin typeface="Calibri" panose="020F0502020204030204" pitchFamily="34" charset="0"/>
                <a:ea typeface="Calibri" panose="020F0502020204030204" pitchFamily="34" charset="0"/>
                <a:cs typeface="Times New Roman" panose="02020603050405020304" pitchFamily="18" charset="0"/>
              </a:rPr>
              <a:t>PBP och skallindikator</a:t>
            </a:r>
          </a:p>
          <a:p>
            <a:pPr marL="1028700" indent="-571500" algn="l">
              <a:lnSpc>
                <a:spcPct val="107000"/>
              </a:lnSpc>
              <a:buFont typeface="Arial" panose="020B0604020202020204" pitchFamily="34" charset="0"/>
              <a:buChar char="•"/>
            </a:pPr>
            <a:r>
              <a:rPr lang="sv-SE" sz="4000" dirty="0">
                <a:effectLst/>
                <a:latin typeface="Calibri" panose="020F0502020204030204" pitchFamily="34" charset="0"/>
                <a:ea typeface="Calibri" panose="020F0502020204030204" pitchFamily="34" charset="0"/>
                <a:cs typeface="Times New Roman" panose="02020603050405020304" pitchFamily="18" charset="0"/>
              </a:rPr>
              <a:t>Beslut om pejl ska användas eller inte tas av hundägaren före provets start och gäller hela provtiden.</a:t>
            </a:r>
            <a:endParaRPr lang="sv-SE" sz="3900" dirty="0">
              <a:effectLst/>
              <a:latin typeface="Calibri" panose="020F0502020204030204" pitchFamily="34" charset="0"/>
              <a:ea typeface="Calibri" panose="020F0502020204030204" pitchFamily="34" charset="0"/>
              <a:cs typeface="Times New Roman" panose="02020603050405020304" pitchFamily="18" charset="0"/>
            </a:endParaRPr>
          </a:p>
          <a:p>
            <a:pPr marL="1028700" indent="-571500" algn="l">
              <a:lnSpc>
                <a:spcPct val="107000"/>
              </a:lnSpc>
              <a:buFont typeface="Arial" panose="020B0604020202020204" pitchFamily="34" charset="0"/>
              <a:buChar char="•"/>
            </a:pPr>
            <a:r>
              <a:rPr lang="sv-SE" sz="3900" dirty="0">
                <a:effectLst/>
                <a:latin typeface="Calibri" panose="020F0502020204030204" pitchFamily="34" charset="0"/>
                <a:ea typeface="Calibri" panose="020F0502020204030204" pitchFamily="34" charset="0"/>
                <a:cs typeface="Times New Roman" panose="02020603050405020304" pitchFamily="18" charset="0"/>
              </a:rPr>
              <a:t>I Sverige godkänd pejl ska normalt användas för att styrka bedömningen av hunden i moment som mäter sträckor, avstånd eller rörelsemönster. </a:t>
            </a:r>
          </a:p>
          <a:p>
            <a:pPr marL="1028700" indent="-571500" algn="l">
              <a:lnSpc>
                <a:spcPct val="107000"/>
              </a:lnSpc>
              <a:buFont typeface="Arial" panose="020B0604020202020204" pitchFamily="34" charset="0"/>
              <a:buChar char="•"/>
            </a:pPr>
            <a:r>
              <a:rPr lang="sv-SE" sz="3900" dirty="0">
                <a:effectLst/>
                <a:latin typeface="Calibri" panose="020F0502020204030204" pitchFamily="34" charset="0"/>
                <a:ea typeface="Calibri" panose="020F0502020204030204" pitchFamily="34" charset="0"/>
                <a:cs typeface="Times New Roman" panose="02020603050405020304" pitchFamily="18" charset="0"/>
              </a:rPr>
              <a:t>Det är hundägarens ansvar att tillhandahålla PBP. </a:t>
            </a:r>
          </a:p>
          <a:p>
            <a:pPr marL="1028700" indent="-571500" algn="l">
              <a:lnSpc>
                <a:spcPct val="107000"/>
              </a:lnSpc>
              <a:buFont typeface="Arial" panose="020B0604020202020204" pitchFamily="34" charset="0"/>
              <a:buChar char="•"/>
            </a:pPr>
            <a:r>
              <a:rPr lang="sv-SE" sz="3900" dirty="0">
                <a:effectLst/>
                <a:latin typeface="Calibri" panose="020F0502020204030204" pitchFamily="34" charset="0"/>
                <a:ea typeface="Calibri" panose="020F0502020204030204" pitchFamily="34" charset="0"/>
                <a:cs typeface="Times New Roman" panose="02020603050405020304" pitchFamily="18" charset="0"/>
              </a:rPr>
              <a:t>Domaren ska ha full tillgång till pejlinformationen dvs det är domaren som använder pejlen under hela provtiden. </a:t>
            </a:r>
          </a:p>
          <a:p>
            <a:pPr marL="1028700" indent="-571500" algn="l">
              <a:lnSpc>
                <a:spcPct val="107000"/>
              </a:lnSpc>
              <a:buFont typeface="Arial" panose="020B0604020202020204" pitchFamily="34" charset="0"/>
              <a:buChar char="•"/>
            </a:pPr>
            <a:r>
              <a:rPr lang="sv-SE" sz="3900" dirty="0">
                <a:effectLst/>
                <a:latin typeface="Calibri" panose="020F0502020204030204" pitchFamily="34" charset="0"/>
                <a:ea typeface="Calibri" panose="020F0502020204030204" pitchFamily="34" charset="0"/>
                <a:cs typeface="Times New Roman" panose="02020603050405020304" pitchFamily="18" charset="0"/>
              </a:rPr>
              <a:t>Domaren kan även montera egen pejlutrustning på hunden för att känna sig säkrare hur tekniken fungerar. </a:t>
            </a:r>
          </a:p>
          <a:p>
            <a:pPr lvl="2" algn="l">
              <a:lnSpc>
                <a:spcPct val="107000"/>
              </a:lnSpc>
            </a:pPr>
            <a:endParaRPr lang="sv-SE"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sidfot 4">
            <a:extLst>
              <a:ext uri="{FF2B5EF4-FFF2-40B4-BE49-F238E27FC236}">
                <a16:creationId xmlns:a16="http://schemas.microsoft.com/office/drawing/2014/main" id="{18EDC22D-D034-42FA-B8C4-1106634A7AE7}"/>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85159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81620"/>
            <a:ext cx="11873948" cy="767597"/>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 INLEDANDE FÖRUTSÄTTNINGAR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20040" y="930837"/>
            <a:ext cx="11551920" cy="5763923"/>
          </a:xfrm>
          <a:solidFill>
            <a:srgbClr val="F8F8F8">
              <a:alpha val="74902"/>
            </a:srgbClr>
          </a:solidFill>
        </p:spPr>
        <p:txBody>
          <a:bodyPr>
            <a:normAutofit fontScale="55000" lnSpcReduction="20000"/>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l">
              <a:lnSpc>
                <a:spcPct val="107000"/>
              </a:lnSpc>
              <a:spcAft>
                <a:spcPts val="800"/>
              </a:spcAft>
            </a:pPr>
            <a:r>
              <a:rPr lang="sv-SE" sz="5500" b="1" i="1" dirty="0">
                <a:latin typeface="Calibri" panose="020F0502020204030204" pitchFamily="34" charset="0"/>
                <a:ea typeface="Calibri" panose="020F0502020204030204" pitchFamily="34" charset="0"/>
                <a:cs typeface="Times New Roman" panose="02020603050405020304" pitchFamily="18" charset="0"/>
              </a:rPr>
              <a:t>1</a:t>
            </a:r>
            <a:r>
              <a:rPr lang="sv-SE" sz="5500" b="1" i="1" dirty="0">
                <a:effectLst/>
                <a:latin typeface="Calibri" panose="020F0502020204030204" pitchFamily="34" charset="0"/>
                <a:ea typeface="Calibri" panose="020F0502020204030204" pitchFamily="34" charset="0"/>
                <a:cs typeface="Times New Roman" panose="02020603050405020304" pitchFamily="18" charset="0"/>
              </a:rPr>
              <a:t>.4.1  </a:t>
            </a:r>
            <a:r>
              <a:rPr lang="sv-SE" sz="5500" b="1" dirty="0">
                <a:effectLst/>
                <a:latin typeface="Calibri" panose="020F0502020204030204" pitchFamily="34" charset="0"/>
                <a:ea typeface="Calibri" panose="020F0502020204030204" pitchFamily="34" charset="0"/>
                <a:cs typeface="Times New Roman" panose="02020603050405020304" pitchFamily="18" charset="0"/>
              </a:rPr>
              <a:t>PBP och skallindikator - </a:t>
            </a:r>
            <a:r>
              <a:rPr lang="sv-SE" sz="5500" dirty="0">
                <a:effectLst/>
                <a:latin typeface="Calibri" panose="020F0502020204030204" pitchFamily="34" charset="0"/>
                <a:ea typeface="Calibri" panose="020F0502020204030204" pitchFamily="34" charset="0"/>
                <a:cs typeface="Times New Roman" panose="02020603050405020304" pitchFamily="18" charset="0"/>
              </a:rPr>
              <a:t>Forts</a:t>
            </a:r>
          </a:p>
          <a:p>
            <a:pPr marL="1028700" indent="-571500" algn="l">
              <a:lnSpc>
                <a:spcPct val="107000"/>
              </a:lnSpc>
              <a:buFont typeface="Arial" panose="020B0604020202020204" pitchFamily="34" charset="0"/>
              <a:buChar char="•"/>
            </a:pPr>
            <a:r>
              <a:rPr lang="sv-SE" sz="5500" dirty="0">
                <a:effectLst/>
                <a:latin typeface="Calibri" panose="020F0502020204030204" pitchFamily="34" charset="0"/>
                <a:ea typeface="Calibri" panose="020F0502020204030204" pitchFamily="34" charset="0"/>
                <a:cs typeface="Times New Roman" panose="02020603050405020304" pitchFamily="18" charset="0"/>
              </a:rPr>
              <a:t>Om pejlen helt slutar fungera eller hunden under lång tid är utanför räckvidden ska bedömning ske enligt de tabeller som framgår i momenten.</a:t>
            </a:r>
          </a:p>
          <a:p>
            <a:pPr marL="1028700" indent="-571500" algn="l">
              <a:lnSpc>
                <a:spcPct val="107000"/>
              </a:lnSpc>
              <a:buFont typeface="Arial" panose="020B0604020202020204" pitchFamily="34" charset="0"/>
              <a:buChar char="•"/>
            </a:pPr>
            <a:r>
              <a:rPr lang="sv-SE" sz="5500" dirty="0">
                <a:effectLst/>
                <a:latin typeface="Calibri" panose="020F0502020204030204" pitchFamily="34" charset="0"/>
                <a:ea typeface="Calibri" panose="020F0502020204030204" pitchFamily="34" charset="0"/>
                <a:cs typeface="Times New Roman" panose="02020603050405020304" pitchFamily="18" charset="0"/>
              </a:rPr>
              <a:t>Domare och hundförare ska dock tillsammans sträva efter att upprätthålla pejlkontakt under hela provdagen. </a:t>
            </a:r>
          </a:p>
          <a:p>
            <a:pPr marL="1028700" indent="-571500" algn="l">
              <a:lnSpc>
                <a:spcPct val="107000"/>
              </a:lnSpc>
              <a:buFont typeface="Arial" panose="020B0604020202020204" pitchFamily="34" charset="0"/>
              <a:buChar char="•"/>
            </a:pPr>
            <a:r>
              <a:rPr lang="sv-SE" sz="5500" dirty="0">
                <a:effectLst/>
                <a:latin typeface="Calibri" panose="020F0502020204030204" pitchFamily="34" charset="0"/>
                <a:ea typeface="Calibri" panose="020F0502020204030204" pitchFamily="34" charset="0"/>
                <a:cs typeface="Times New Roman" panose="02020603050405020304" pitchFamily="18" charset="0"/>
              </a:rPr>
              <a:t>Vid kortare tider utan pejlkontakt ska korrigering av pejluppgift uppskattas för t.ex. förföljandesträcka (skattad sträcka för rörelse mellan senast kända position och ny position då pejlinfo återkom). </a:t>
            </a:r>
          </a:p>
          <a:p>
            <a:pPr marL="1028700" indent="-571500" algn="l">
              <a:lnSpc>
                <a:spcPct val="107000"/>
              </a:lnSpc>
              <a:buFont typeface="Arial" panose="020B0604020202020204" pitchFamily="34" charset="0"/>
              <a:buChar char="•"/>
            </a:pPr>
            <a:r>
              <a:rPr lang="sv-SE" sz="5500" dirty="0">
                <a:effectLst/>
                <a:latin typeface="Calibri" panose="020F0502020204030204" pitchFamily="34" charset="0"/>
                <a:ea typeface="Calibri" panose="020F0502020204030204" pitchFamily="34" charset="0"/>
                <a:cs typeface="Times New Roman" panose="02020603050405020304" pitchFamily="18" charset="0"/>
              </a:rPr>
              <a:t>Notering av sträckor och avstånd ska löpande göras i skogskortet och där noteras också tider och uppskattningar under tillfälligt pejlavbrott.</a:t>
            </a:r>
          </a:p>
        </p:txBody>
      </p:sp>
      <p:sp>
        <p:nvSpPr>
          <p:cNvPr id="5" name="Platshållare för sidfot 4">
            <a:extLst>
              <a:ext uri="{FF2B5EF4-FFF2-40B4-BE49-F238E27FC236}">
                <a16:creationId xmlns:a16="http://schemas.microsoft.com/office/drawing/2014/main" id="{987DA75B-FE23-421F-9B2B-6A865A1B521C}"/>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265859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0"/>
            <a:ext cx="11873948" cy="767597"/>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 INLEDANDE FÖRUTSÄTTNINGAR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20040" y="767596"/>
            <a:ext cx="11551920" cy="6090403"/>
          </a:xfrm>
          <a:solidFill>
            <a:srgbClr val="F8F8F8">
              <a:alpha val="74902"/>
            </a:srgbClr>
          </a:solidFill>
        </p:spPr>
        <p:txBody>
          <a:bodyPr>
            <a:normAutofit fontScale="85000" lnSpcReduction="20000"/>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l">
              <a:lnSpc>
                <a:spcPct val="107000"/>
              </a:lnSpc>
              <a:spcAft>
                <a:spcPts val="800"/>
              </a:spcAft>
            </a:pPr>
            <a:r>
              <a:rPr lang="sv-SE" sz="3500" b="1" i="1" dirty="0">
                <a:latin typeface="Calibri" panose="020F0502020204030204" pitchFamily="34" charset="0"/>
                <a:ea typeface="Calibri" panose="020F0502020204030204" pitchFamily="34" charset="0"/>
                <a:cs typeface="Times New Roman" panose="02020603050405020304" pitchFamily="18" charset="0"/>
              </a:rPr>
              <a:t>1</a:t>
            </a:r>
            <a:r>
              <a:rPr lang="sv-SE" sz="3500" b="1" i="1" dirty="0">
                <a:effectLst/>
                <a:latin typeface="Calibri" panose="020F0502020204030204" pitchFamily="34" charset="0"/>
                <a:ea typeface="Calibri" panose="020F0502020204030204" pitchFamily="34" charset="0"/>
                <a:cs typeface="Times New Roman" panose="02020603050405020304" pitchFamily="18" charset="0"/>
              </a:rPr>
              <a:t>.4.1  </a:t>
            </a:r>
            <a:r>
              <a:rPr lang="sv-SE" sz="3500" b="1" dirty="0">
                <a:effectLst/>
                <a:latin typeface="Calibri" panose="020F0502020204030204" pitchFamily="34" charset="0"/>
                <a:ea typeface="Calibri" panose="020F0502020204030204" pitchFamily="34" charset="0"/>
                <a:cs typeface="Times New Roman" panose="02020603050405020304" pitchFamily="18" charset="0"/>
              </a:rPr>
              <a:t>PBP och skallindikator - </a:t>
            </a:r>
            <a:r>
              <a:rPr lang="sv-SE" sz="3500" dirty="0">
                <a:effectLst/>
                <a:latin typeface="Calibri" panose="020F0502020204030204" pitchFamily="34" charset="0"/>
                <a:ea typeface="Calibri" panose="020F0502020204030204" pitchFamily="34" charset="0"/>
                <a:cs typeface="Times New Roman" panose="02020603050405020304" pitchFamily="18" charset="0"/>
              </a:rPr>
              <a:t>Forts</a:t>
            </a:r>
          </a:p>
          <a:p>
            <a:pPr marL="914400" indent="-457200" algn="l">
              <a:lnSpc>
                <a:spcPct val="107000"/>
              </a:lnSpc>
              <a:buFont typeface="Arial" panose="020B0604020202020204" pitchFamily="34" charset="0"/>
              <a:buChar char="•"/>
            </a:pPr>
            <a:r>
              <a:rPr lang="sv-SE" sz="3500" dirty="0">
                <a:effectLst/>
                <a:latin typeface="Calibri" panose="020F0502020204030204" pitchFamily="34" charset="0"/>
                <a:ea typeface="Calibri" panose="020F0502020204030204" pitchFamily="34" charset="0"/>
                <a:cs typeface="Times New Roman" panose="02020603050405020304" pitchFamily="18" charset="0"/>
              </a:rPr>
              <a:t>Regler för bedömning av skalltider på basis av pejlinformation framgår av text i </a:t>
            </a:r>
            <a:r>
              <a:rPr lang="sv-SE" sz="3500" dirty="0" err="1">
                <a:effectLst/>
                <a:latin typeface="Calibri" panose="020F0502020204030204" pitchFamily="34" charset="0"/>
                <a:ea typeface="Calibri" panose="020F0502020204030204" pitchFamily="34" charset="0"/>
                <a:cs typeface="Times New Roman" panose="02020603050405020304" pitchFamily="18" charset="0"/>
              </a:rPr>
              <a:t>mom</a:t>
            </a:r>
            <a:r>
              <a:rPr lang="sv-SE" sz="3500" dirty="0">
                <a:effectLst/>
                <a:latin typeface="Calibri" panose="020F0502020204030204" pitchFamily="34" charset="0"/>
                <a:ea typeface="Calibri" panose="020F0502020204030204" pitchFamily="34" charset="0"/>
                <a:cs typeface="Times New Roman" panose="02020603050405020304" pitchFamily="18" charset="0"/>
              </a:rPr>
              <a:t> 7. </a:t>
            </a:r>
          </a:p>
          <a:p>
            <a:pPr marL="914400" indent="-457200" algn="l">
              <a:lnSpc>
                <a:spcPct val="107000"/>
              </a:lnSpc>
              <a:buFont typeface="Arial" panose="020B0604020202020204" pitchFamily="34" charset="0"/>
              <a:buChar char="•"/>
            </a:pPr>
            <a:r>
              <a:rPr lang="sv-SE" sz="3500" dirty="0">
                <a:latin typeface="Calibri" panose="020F0502020204030204" pitchFamily="34" charset="0"/>
                <a:ea typeface="Calibri" panose="020F0502020204030204" pitchFamily="34" charset="0"/>
                <a:cs typeface="Times New Roman" panose="02020603050405020304" pitchFamily="18" charset="0"/>
              </a:rPr>
              <a:t>Om</a:t>
            </a:r>
            <a:r>
              <a:rPr lang="sv-SE" sz="3500" dirty="0">
                <a:effectLst/>
                <a:latin typeface="Calibri" panose="020F0502020204030204" pitchFamily="34" charset="0"/>
                <a:ea typeface="Calibri" panose="020F0502020204030204" pitchFamily="34" charset="0"/>
                <a:cs typeface="Times New Roman" panose="02020603050405020304" pitchFamily="18" charset="0"/>
              </a:rPr>
              <a:t> indikator/pejlmarkering visar att hunden har fast ståndskall men provgruppen inte kan höra hunden, ska gruppen förflytta sig så att domaren fysiskt kan höra hunden. Förutsatt att pejlen visar att hunden är kvar på samma ställe/ståndplats då domaren hör hunden får skalltid räknas från första stånd­skalls­markering. </a:t>
            </a:r>
          </a:p>
          <a:p>
            <a:pPr marL="914400" indent="-457200" algn="l">
              <a:lnSpc>
                <a:spcPct val="107000"/>
              </a:lnSpc>
              <a:buFont typeface="Arial" panose="020B0604020202020204" pitchFamily="34" charset="0"/>
              <a:buChar char="•"/>
            </a:pPr>
            <a:r>
              <a:rPr lang="sv-SE" sz="3500" dirty="0">
                <a:effectLst/>
                <a:latin typeface="Calibri" panose="020F0502020204030204" pitchFamily="34" charset="0"/>
                <a:ea typeface="Calibri" panose="020F0502020204030204" pitchFamily="34" charset="0"/>
                <a:cs typeface="Times New Roman" panose="02020603050405020304" pitchFamily="18" charset="0"/>
              </a:rPr>
              <a:t>Gångstånd får dömas via pejlinformation/skallindikator förutsatt att det kan säkerställas genom uppringning och kontroll av att hund skäller även om domaren inte fysiskt kan höra hunden skälla.  Provgruppen ska förflytta sig så att domaren kan höra hunden fysiskt. </a:t>
            </a:r>
            <a:r>
              <a:rPr lang="sv-SE" sz="3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Även säkerställa att det är älg som hunden skäller på</a:t>
            </a:r>
          </a:p>
        </p:txBody>
      </p:sp>
      <p:sp>
        <p:nvSpPr>
          <p:cNvPr id="5" name="Platshållare för sidfot 4">
            <a:extLst>
              <a:ext uri="{FF2B5EF4-FFF2-40B4-BE49-F238E27FC236}">
                <a16:creationId xmlns:a16="http://schemas.microsoft.com/office/drawing/2014/main" id="{47649444-88E9-4878-9B6A-7A47F46BB554}"/>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65440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5008" cy="6858000"/>
          </a:xfrm>
          <a:prstGeom prst="rect">
            <a:avLst/>
          </a:prstGeom>
        </p:spPr>
      </p:pic>
      <p:sp>
        <p:nvSpPr>
          <p:cNvPr id="2" name="Rubrik 1"/>
          <p:cNvSpPr>
            <a:spLocks noGrp="1"/>
          </p:cNvSpPr>
          <p:nvPr>
            <p:ph type="ctrTitle"/>
          </p:nvPr>
        </p:nvSpPr>
        <p:spPr>
          <a:xfrm>
            <a:off x="159026" y="83964"/>
            <a:ext cx="11873948" cy="767597"/>
          </a:xfrm>
          <a:solidFill>
            <a:srgbClr val="FFFFFF">
              <a:alpha val="69804"/>
            </a:srgbClr>
          </a:solidFill>
        </p:spPr>
        <p:txBody>
          <a:bodyPr>
            <a:normAutofit fontScale="90000"/>
          </a:bodyPr>
          <a:lstStyle/>
          <a:p>
            <a:br>
              <a:rPr lang="sv-SE" sz="4400" dirty="0">
                <a:effectLst/>
                <a:latin typeface="Calibri" panose="020F0502020204030204" pitchFamily="34" charset="0"/>
                <a:ea typeface="Calibri" panose="020F0502020204030204" pitchFamily="34" charset="0"/>
                <a:cs typeface="Times New Roman" panose="02020603050405020304" pitchFamily="18" charset="0"/>
              </a:rPr>
            </a:b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dirty="0">
                <a:effectLst/>
                <a:latin typeface="Calibri" panose="020F0502020204030204" pitchFamily="34" charset="0"/>
                <a:ea typeface="Calibri" panose="020F0502020204030204" pitchFamily="34" charset="0"/>
                <a:cs typeface="Times New Roman" panose="02020603050405020304" pitchFamily="18" charset="0"/>
              </a:rPr>
              <a:t> </a:t>
            </a:r>
            <a:br>
              <a:rPr lang="sv-SE" sz="4400"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latin typeface="Calibri" panose="020F0502020204030204" pitchFamily="34" charset="0"/>
                <a:ea typeface="Calibri" panose="020F0502020204030204" pitchFamily="34" charset="0"/>
                <a:cs typeface="Times New Roman" panose="02020603050405020304" pitchFamily="18" charset="0"/>
              </a:rPr>
              <a:t>1 INLEDANDE FÖRUTSÄTTNINGAR</a:t>
            </a:r>
            <a:endParaRPr lang="sv-SE" sz="4400" dirty="0">
              <a:latin typeface="Verdana" panose="020B0604030504040204" pitchFamily="34" charset="0"/>
              <a:ea typeface="Verdana" panose="020B0604030504040204" pitchFamily="34" charset="0"/>
            </a:endParaRPr>
          </a:p>
        </p:txBody>
      </p:sp>
      <p:sp>
        <p:nvSpPr>
          <p:cNvPr id="3" name="Underrubrik 2"/>
          <p:cNvSpPr>
            <a:spLocks noGrp="1"/>
          </p:cNvSpPr>
          <p:nvPr>
            <p:ph type="subTitle" idx="1"/>
          </p:nvPr>
        </p:nvSpPr>
        <p:spPr>
          <a:xfrm>
            <a:off x="320040" y="898202"/>
            <a:ext cx="11551920" cy="5829192"/>
          </a:xfrm>
          <a:solidFill>
            <a:srgbClr val="F8F8F8">
              <a:alpha val="74902"/>
            </a:srgbClr>
          </a:solidFill>
        </p:spPr>
        <p:txBody>
          <a:bodyPr>
            <a:normAutofit/>
          </a:bodyPr>
          <a:lstStyle/>
          <a:p>
            <a:pPr marL="457200">
              <a:lnSpc>
                <a:spcPct val="107000"/>
              </a:lnSpc>
            </a:pPr>
            <a:r>
              <a:rPr lang="sv-SE"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l">
              <a:lnSpc>
                <a:spcPct val="107000"/>
              </a:lnSpc>
              <a:spcAft>
                <a:spcPts val="800"/>
              </a:spcAft>
            </a:pPr>
            <a:r>
              <a:rPr lang="sv-SE" sz="3000" b="1" i="1" dirty="0">
                <a:latin typeface="Calibri" panose="020F0502020204030204" pitchFamily="34" charset="0"/>
                <a:ea typeface="Calibri" panose="020F0502020204030204" pitchFamily="34" charset="0"/>
                <a:cs typeface="Times New Roman" panose="02020603050405020304" pitchFamily="18" charset="0"/>
              </a:rPr>
              <a:t>1</a:t>
            </a:r>
            <a:r>
              <a:rPr lang="sv-SE" sz="3000" b="1" i="1" dirty="0">
                <a:effectLst/>
                <a:latin typeface="Calibri" panose="020F0502020204030204" pitchFamily="34" charset="0"/>
                <a:ea typeface="Calibri" panose="020F0502020204030204" pitchFamily="34" charset="0"/>
                <a:cs typeface="Times New Roman" panose="02020603050405020304" pitchFamily="18" charset="0"/>
              </a:rPr>
              <a:t>.4.1  </a:t>
            </a:r>
            <a:r>
              <a:rPr lang="sv-SE" sz="3000" b="1" dirty="0">
                <a:effectLst/>
                <a:latin typeface="Calibri" panose="020F0502020204030204" pitchFamily="34" charset="0"/>
                <a:ea typeface="Calibri" panose="020F0502020204030204" pitchFamily="34" charset="0"/>
                <a:cs typeface="Times New Roman" panose="02020603050405020304" pitchFamily="18" charset="0"/>
              </a:rPr>
              <a:t>PBP och skallindikator – </a:t>
            </a:r>
            <a:r>
              <a:rPr lang="sv-SE" sz="3000" dirty="0">
                <a:effectLst/>
                <a:latin typeface="Calibri" panose="020F0502020204030204" pitchFamily="34" charset="0"/>
                <a:ea typeface="Calibri" panose="020F0502020204030204" pitchFamily="34" charset="0"/>
                <a:cs typeface="Times New Roman" panose="02020603050405020304" pitchFamily="18" charset="0"/>
              </a:rPr>
              <a:t>Forts</a:t>
            </a:r>
          </a:p>
          <a:p>
            <a:pPr marL="914400" lvl="1"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Times New Roman" panose="02020603050405020304" pitchFamily="18" charset="0"/>
              </a:rPr>
              <a:t>Skallräkning får inte bedömas via pejlinformation utan </a:t>
            </a:r>
            <a:r>
              <a:rPr lang="sv-SE" sz="3000" dirty="0">
                <a:latin typeface="Calibri" panose="020F0502020204030204" pitchFamily="34" charset="0"/>
                <a:ea typeface="Calibri" panose="020F0502020204030204" pitchFamily="34" charset="0"/>
                <a:cs typeface="Times New Roman" panose="02020603050405020304" pitchFamily="18" charset="0"/>
              </a:rPr>
              <a:t>antal skall </a:t>
            </a:r>
            <a:r>
              <a:rPr lang="sv-SE" sz="3000" dirty="0">
                <a:effectLst/>
                <a:latin typeface="Calibri" panose="020F0502020204030204" pitchFamily="34" charset="0"/>
                <a:ea typeface="Calibri" panose="020F0502020204030204" pitchFamily="34" charset="0"/>
                <a:cs typeface="Times New Roman" panose="02020603050405020304" pitchFamily="18" charset="0"/>
              </a:rPr>
              <a:t>ska räknas manuellt.</a:t>
            </a:r>
          </a:p>
          <a:p>
            <a:pPr marL="914400" lvl="1"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Times New Roman" panose="02020603050405020304" pitchFamily="18" charset="0"/>
              </a:rPr>
              <a:t>Hundägaren har rätt att ha PBP-halsband på sin hund även om hunden inte ska bedömas med pejlens hjälp. Inga andra uppgifter får då användas än att ägaren har rätt bevaka att hunden inte hamnar i livsfara. </a:t>
            </a:r>
          </a:p>
          <a:p>
            <a:pPr marL="914400" lvl="1" indent="-457200" algn="l">
              <a:lnSpc>
                <a:spcPct val="107000"/>
              </a:lnSpc>
              <a:spcAft>
                <a:spcPts val="800"/>
              </a:spcAft>
              <a:buFont typeface="Arial" panose="020B0604020202020204" pitchFamily="34" charset="0"/>
              <a:buChar char="•"/>
            </a:pPr>
            <a:r>
              <a:rPr lang="sv-SE" sz="3000" dirty="0">
                <a:effectLst/>
                <a:latin typeface="Calibri" panose="020F0502020204030204" pitchFamily="34" charset="0"/>
                <a:ea typeface="Calibri" panose="020F0502020204030204" pitchFamily="34" charset="0"/>
                <a:cs typeface="Times New Roman" panose="02020603050405020304" pitchFamily="18" charset="0"/>
              </a:rPr>
              <a:t>Viktigt att respektera ”älgarbete endast får avbrytas av hunden” och att hundens återgång till provgrupp efter att ha slutat förfölja älg ingår i tid för älgarbete.</a:t>
            </a:r>
          </a:p>
        </p:txBody>
      </p:sp>
      <p:sp>
        <p:nvSpPr>
          <p:cNvPr id="5" name="Platshållare för sidfot 4">
            <a:extLst>
              <a:ext uri="{FF2B5EF4-FFF2-40B4-BE49-F238E27FC236}">
                <a16:creationId xmlns:a16="http://schemas.microsoft.com/office/drawing/2014/main" id="{094F8F55-4305-4301-AA1F-AEEE2675B581}"/>
              </a:ext>
            </a:extLst>
          </p:cNvPr>
          <p:cNvSpPr>
            <a:spLocks noGrp="1"/>
          </p:cNvSpPr>
          <p:nvPr>
            <p:ph type="ftr" sz="quarter" idx="11"/>
          </p:nvPr>
        </p:nvSpPr>
        <p:spPr/>
        <p:txBody>
          <a:bodyPr/>
          <a:lstStyle/>
          <a:p>
            <a:r>
              <a:rPr lang="sv-SE"/>
              <a:t>Ver 2.0 2022-05-31</a:t>
            </a:r>
          </a:p>
        </p:txBody>
      </p:sp>
    </p:spTree>
    <p:extLst>
      <p:ext uri="{BB962C8B-B14F-4D97-AF65-F5344CB8AC3E}">
        <p14:creationId xmlns:p14="http://schemas.microsoft.com/office/powerpoint/2010/main" val="36594128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2601</TotalTime>
  <Words>5954</Words>
  <Application>Microsoft Office PowerPoint</Application>
  <PresentationFormat>Bredbild</PresentationFormat>
  <Paragraphs>487</Paragraphs>
  <Slides>56</Slides>
  <Notes>44</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56</vt:i4>
      </vt:variant>
    </vt:vector>
  </HeadingPairs>
  <TitlesOfParts>
    <vt:vector size="64" baseType="lpstr">
      <vt:lpstr>Arial</vt:lpstr>
      <vt:lpstr>Calibri</vt:lpstr>
      <vt:lpstr>Calibri Light</vt:lpstr>
      <vt:lpstr>Segoe UI Black</vt:lpstr>
      <vt:lpstr>Symbol</vt:lpstr>
      <vt:lpstr>Verdana</vt:lpstr>
      <vt:lpstr>Wingdings</vt:lpstr>
      <vt:lpstr>Office-tema</vt:lpstr>
      <vt:lpstr>Utbildningsmaterial Jaktprovsregler - 2</vt:lpstr>
      <vt:lpstr>    1 INLEDANDE FÖRUTSÄTTNINGAR</vt:lpstr>
      <vt:lpstr>    1 INLEDANDE FÖRUTSÄTTNINGAR</vt:lpstr>
      <vt:lpstr>    1 INLEDANDE FÖRUTSÄTTNINGAR</vt:lpstr>
      <vt:lpstr>    1 INLEDANDE FÖRUTSÄTTNINGAR</vt:lpstr>
      <vt:lpstr>    1 INLEDANDE FÖRUTSÄTTNINGAR</vt:lpstr>
      <vt:lpstr>    1 INLEDANDE FÖRUTSÄTTNINGAR</vt:lpstr>
      <vt:lpstr>    1 INLEDANDE FÖRUTSÄTTNINGAR</vt:lpstr>
      <vt:lpstr>    1 INLEDANDE FÖRUTSÄTTNINGAR</vt:lpstr>
      <vt:lpstr>    1 INLEDANDE FÖRUTSÄTTNINGAR</vt:lpstr>
      <vt:lpstr>    1 INLEDANDE FÖRUTSÄTTNINGAR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2 PROVTIDENS LÄNGD OCH VAD SOM INGÅR</vt:lpstr>
      <vt:lpstr>     3 BEDÖMNINGSKALA OCH MOMENTEN MED DERAS RESPEKTIVE KOEFFICIENTER</vt:lpstr>
      <vt:lpstr>     3 BEDÖMNINGSKALA OCH MOMENTEN MED DERAS RESPEKTIVE KOEFFICIENTER</vt:lpstr>
      <vt:lpstr>      5 PRISVALÖRER</vt:lpstr>
      <vt:lpstr>Slut på bildspel … efter detta referensbilder (tryck esc för avslut)</vt:lpstr>
      <vt:lpstr>6.19 Sök </vt:lpstr>
      <vt:lpstr>PowerPoint-presentation</vt:lpstr>
      <vt:lpstr>Poängtabell mom 10 lydnad och samarbete - forts</vt:lpstr>
      <vt:lpstr>Poängtabell mom 10 lydnad och samarbete - forts</vt:lpstr>
      <vt:lpstr> 4.10  Lydnad och samarbete              (koeff 1,0)</vt:lpstr>
      <vt:lpstr>6.19 Sök </vt:lpstr>
      <vt:lpstr>PowerPoint-presentation</vt:lpstr>
      <vt:lpstr>6.7 Brytning – upprepade brytningar hur agera  </vt:lpstr>
      <vt:lpstr>6.7 Brytning – upprepade brytningar hur agera  forts.. </vt:lpstr>
      <vt:lpstr>6.7 Brytning – upprepade brytningar hur agera  forts.. </vt:lpstr>
      <vt:lpstr>Mom 10 f Återgång och mörkrets inbrott, mörkret infaller kl1600 i samtliga exempel.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Revidering av jaktprovsregler</dc:title>
  <dc:creator>Bert-Olof Åkerström</dc:creator>
  <cp:lastModifiedBy>Bert-Olof Åkerström</cp:lastModifiedBy>
  <cp:revision>332</cp:revision>
  <dcterms:created xsi:type="dcterms:W3CDTF">2019-03-21T18:38:04Z</dcterms:created>
  <dcterms:modified xsi:type="dcterms:W3CDTF">2022-05-31T08:28:24Z</dcterms:modified>
</cp:coreProperties>
</file>